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5" d="100"/>
          <a:sy n="105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Tickets</c:v>
                </c:pt>
              </c:strCache>
            </c:strRef>
          </c:tx>
          <c:spPr>
            <a:solidFill>
              <a:srgbClr val="4F7942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4DD-4713-A05A-DAE3D2747863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4DD-4713-A05A-DAE3D274786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14DD-4713-A05A-DAE3D274786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14DD-4713-A05A-DAE3D274786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14DD-4713-A05A-DAE3D2747863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14DD-4713-A05A-DAE3D2747863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14DD-4713-A05A-DAE3D2747863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14DD-4713-A05A-DAE3D2747863}"/>
              </c:ext>
            </c:extLst>
          </c:dPt>
          <c:dPt>
            <c:idx val="8"/>
            <c:invertIfNegative val="0"/>
            <c:bubble3D val="0"/>
            <c:spPr>
              <a:solidFill>
                <a:srgbClr val="8FAE6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14DD-4713-A05A-DAE3D274786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1F2E28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Sep*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16</c:v>
                </c:pt>
                <c:pt idx="1">
                  <c:v>26</c:v>
                </c:pt>
                <c:pt idx="2">
                  <c:v>75</c:v>
                </c:pt>
                <c:pt idx="3">
                  <c:v>69</c:v>
                </c:pt>
                <c:pt idx="4">
                  <c:v>40</c:v>
                </c:pt>
                <c:pt idx="5">
                  <c:v>57</c:v>
                </c:pt>
                <c:pt idx="6">
                  <c:v>76</c:v>
                </c:pt>
                <c:pt idx="7">
                  <c:v>58</c:v>
                </c:pt>
                <c:pt idx="8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4DD-4713-A05A-DAE3D274786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E2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Violations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F7942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6D-4CCB-85B3-8A1A65686FBD}"/>
              </c:ext>
            </c:extLst>
          </c:dPt>
          <c:dPt>
            <c:idx val="1"/>
            <c:bubble3D val="0"/>
            <c:spPr>
              <a:solidFill>
                <a:srgbClr val="1F2E28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6D-4CCB-85B3-8A1A65686FBD}"/>
              </c:ext>
            </c:extLst>
          </c:dPt>
          <c:dPt>
            <c:idx val="2"/>
            <c:bubble3D val="0"/>
            <c:spPr>
              <a:solidFill>
                <a:srgbClr val="B5502E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6D-4CCB-85B3-8A1A65686FBD}"/>
              </c:ext>
            </c:extLst>
          </c:dPt>
          <c:dPt>
            <c:idx val="3"/>
            <c:bubble3D val="0"/>
            <c:spPr>
              <a:solidFill>
                <a:srgbClr val="9CA3AF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6D-4CCB-85B3-8A1A65686FBD}"/>
              </c:ext>
            </c:extLst>
          </c:dPt>
          <c:dPt>
            <c:idx val="4"/>
            <c:bubble3D val="0"/>
            <c:spPr>
              <a:solidFill>
                <a:srgbClr val="8FAE6B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7F6D-4CCB-85B3-8A1A65686FBD}"/>
              </c:ext>
            </c:extLst>
          </c:dPt>
          <c:dPt>
            <c:idx val="5"/>
            <c:bubble3D val="0"/>
            <c:spPr>
              <a:solidFill>
                <a:srgbClr val="D08C55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7F6D-4CCB-85B3-8A1A65686FBD}"/>
              </c:ext>
            </c:extLst>
          </c:dPt>
          <c:dPt>
            <c:idx val="6"/>
            <c:bubble3D val="0"/>
            <c:spPr>
              <a:solidFill>
                <a:srgbClr val="C9C4B8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7F6D-4CCB-85B3-8A1A65686FBD}"/>
              </c:ext>
            </c:extLst>
          </c:dPt>
          <c:cat>
            <c:strRef>
              <c:f>Sheet1!$A$2:$A$8</c:f>
              <c:strCache>
                <c:ptCount val="7"/>
                <c:pt idx="0">
                  <c:v>High grass / weeds / overgrown lots</c:v>
                </c:pt>
                <c:pt idx="1">
                  <c:v>Unauthorized vehicles / boat ramps</c:v>
                </c:pt>
                <c:pt idx="2">
                  <c:v>Advertising signs</c:v>
                </c:pt>
                <c:pt idx="3">
                  <c:v>Other</c:v>
                </c:pt>
                <c:pt idx="4">
                  <c:v>Palm fronds</c:v>
                </c:pt>
                <c:pt idx="5">
                  <c:v>Junk / debris / trash</c:v>
                </c:pt>
                <c:pt idx="6">
                  <c:v>Fencing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249</c:v>
                </c:pt>
                <c:pt idx="1">
                  <c:v>103</c:v>
                </c:pt>
                <c:pt idx="2">
                  <c:v>31</c:v>
                </c:pt>
                <c:pt idx="3">
                  <c:v>22</c:v>
                </c:pt>
                <c:pt idx="4">
                  <c:v>17</c:v>
                </c:pt>
                <c:pt idx="5">
                  <c:v>15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F6D-4CCB-85B3-8A1A65686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28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FA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PADRE ISLES PROPERTY OWNERS ASSOCIATION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920240"/>
            <a:ext cx="10515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8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Violation Reports</a:t>
            </a:r>
            <a:endParaRPr lang="en-US" sz="5400" dirty="0"/>
          </a:p>
          <a:p>
            <a:pPr marL="0" indent="0">
              <a:lnSpc>
                <a:spcPts val="58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 Summary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9436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D7DE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January–September 2026   ·   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439 tickets logged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E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year at a glance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246120" cy="3566160"/>
          </a:xfrm>
          <a:prstGeom prst="roundRect">
            <a:avLst>
              <a:gd name="adj" fmla="val 3380"/>
            </a:avLst>
          </a:prstGeom>
          <a:solidFill>
            <a:srgbClr val="FFFFFF"/>
          </a:solidFill>
          <a:ln w="12700">
            <a:solidFill>
              <a:srgbClr val="E3E0D6"/>
            </a:solidFill>
            <a:prstDash val="solid"/>
          </a:ln>
          <a:effectLst>
            <a:outerShdw blurRad="101600" dist="38100" dir="5400000" algn="bl" rotWithShape="0">
              <a:srgbClr val="000000">
                <a:alpha val="8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548640" y="2194560"/>
            <a:ext cx="3246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1F2E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439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931920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A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violations logged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114800" y="1554480"/>
            <a:ext cx="3246120" cy="3566160"/>
          </a:xfrm>
          <a:prstGeom prst="roundRect">
            <a:avLst>
              <a:gd name="adj" fmla="val 3380"/>
            </a:avLst>
          </a:prstGeom>
          <a:solidFill>
            <a:srgbClr val="4F794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114800" y="2194560"/>
            <a:ext cx="3246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411</a:t>
            </a:r>
            <a:endParaRPr lang="en-US" sz="6600" dirty="0"/>
          </a:p>
        </p:txBody>
      </p:sp>
      <p:sp>
        <p:nvSpPr>
          <p:cNvPr id="8" name="Text 6"/>
          <p:cNvSpPr txBox="1"/>
          <p:nvPr/>
        </p:nvSpPr>
        <p:spPr>
          <a:xfrm>
            <a:off x="4389120" y="3931920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E4E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Resolved — 93.6%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680960" y="1554480"/>
            <a:ext cx="3246120" cy="3566160"/>
          </a:xfrm>
          <a:prstGeom prst="roundRect">
            <a:avLst>
              <a:gd name="adj" fmla="val 3380"/>
            </a:avLst>
          </a:prstGeom>
          <a:solidFill>
            <a:srgbClr val="B5502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680960" y="2194560"/>
            <a:ext cx="3246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</a:t>
            </a:r>
            <a:endParaRPr lang="en-US" sz="6600" dirty="0"/>
          </a:p>
        </p:txBody>
      </p:sp>
      <p:sp>
        <p:nvSpPr>
          <p:cNvPr id="11" name="Text 9"/>
          <p:cNvSpPr txBox="1"/>
          <p:nvPr/>
        </p:nvSpPr>
        <p:spPr>
          <a:xfrm>
            <a:off x="7955280" y="3931920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5DF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open — 6.4%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0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Violation Reports export, compiled September 17, 2026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E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Violations by month</a:t>
            </a:r>
            <a:endParaRPr lang="en-US" sz="32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548640" y="1371600"/>
          <a:ext cx="1051560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64465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0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*September is partial — through September 17. July was the peak month at 76 tickets.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E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violations were</a:t>
            </a:r>
            <a:endParaRPr lang="en-US" sz="32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371600"/>
          <a:ext cx="5120640" cy="493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5943600" y="1554480"/>
            <a:ext cx="256032" cy="256032"/>
          </a:xfrm>
          <a:prstGeom prst="rect">
            <a:avLst/>
          </a:prstGeom>
          <a:solidFill>
            <a:srgbClr val="4F794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355080" y="1508760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E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grass / weeds / overgrown lots — 249 (56.7%)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943600" y="2130552"/>
            <a:ext cx="256032" cy="256032"/>
          </a:xfrm>
          <a:prstGeom prst="rect">
            <a:avLst/>
          </a:prstGeom>
          <a:solidFill>
            <a:srgbClr val="1F2E28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6355080" y="2084832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E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Unauthorized vehicles / boat ramps — 103 (23.5%)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943600" y="2706624"/>
            <a:ext cx="256032" cy="256032"/>
          </a:xfrm>
          <a:prstGeom prst="rect">
            <a:avLst/>
          </a:prstGeom>
          <a:solidFill>
            <a:srgbClr val="B5502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355080" y="2660904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E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Advertising signs — 31 (7.1%)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943600" y="3282696"/>
            <a:ext cx="256032" cy="256032"/>
          </a:xfrm>
          <a:prstGeom prst="rect">
            <a:avLst/>
          </a:prstGeom>
          <a:solidFill>
            <a:srgbClr val="9CA3A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355080" y="3236976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E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— 22 (5.0%)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943600" y="3858768"/>
            <a:ext cx="256032" cy="256032"/>
          </a:xfrm>
          <a:prstGeom prst="rect">
            <a:avLst/>
          </a:prstGeom>
          <a:solidFill>
            <a:srgbClr val="8FAE6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355080" y="3813048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E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Palm fronds — 17 (3.9%)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943600" y="4434840"/>
            <a:ext cx="256032" cy="256032"/>
          </a:xfrm>
          <a:prstGeom prst="rect">
            <a:avLst/>
          </a:prstGeom>
          <a:solidFill>
            <a:srgbClr val="D08C55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355080" y="4389120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E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Junk / debris / trash — 15 (3.4%)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943600" y="5010912"/>
            <a:ext cx="256032" cy="256032"/>
          </a:xfrm>
          <a:prstGeom prst="rect">
            <a:avLst/>
          </a:prstGeom>
          <a:solidFill>
            <a:srgbClr val="C9C4B8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355080" y="4965192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E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Fencing — 2 (0.5%)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465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0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Categorized by keyword match on the violation description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2E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 tickets remain open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512064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3E0D6"/>
            </a:solidFill>
            <a:prstDash val="solid"/>
          </a:ln>
          <a:effectLst>
            <a:outerShdw blurRad="101600" dist="38100" dir="5400000" algn="bl" rotWithShape="0">
              <a:srgbClr val="000000">
                <a:alpha val="8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37160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4F7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137160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Opened in the last 6 weeks (Aug–Sep) — normal turnaround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43600" y="1234440"/>
            <a:ext cx="512064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3E0D6"/>
            </a:solidFill>
            <a:prstDash val="solid"/>
          </a:ln>
          <a:effectLst>
            <a:outerShdw blurRad="101600" dist="38100" dir="54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217920" y="137160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B5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7680960" y="137160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4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longer than 6 weeks — the 5 oldest are listed below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108960"/>
          <a:ext cx="10515600" cy="2743200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Ticket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E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Violation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E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E2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E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#000601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Overgrown Abandoned Property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 29,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 18,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#000592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Weeds Among Yellow Flowers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 29,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 18,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#000629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Grass and Weeds on Open Lot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 8,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 28,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#000711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Extremely High Weeds on Open Lot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 1,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 18,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0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#000725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Grass and Weeds on Property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 6,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F2E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 24, 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3E0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 7"/>
          <p:cNvSpPr txBox="1"/>
          <p:nvPr/>
        </p:nvSpPr>
        <p:spPr>
          <a:xfrm>
            <a:off x="548640" y="64465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90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Oldest open ticket has been open 141 days as of September 17, 2026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F2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Takeaways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920240"/>
            <a:ext cx="548640" cy="548640"/>
          </a:xfrm>
          <a:prstGeom prst="ellipse">
            <a:avLst/>
          </a:prstGeom>
          <a:solidFill>
            <a:srgbClr val="8FAE6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2E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417320" y="187452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93.6% of all violations this year have been resolved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40080" y="2971800"/>
            <a:ext cx="548640" cy="548640"/>
          </a:xfrm>
          <a:prstGeom prst="ellipse">
            <a:avLst/>
          </a:prstGeom>
          <a:solidFill>
            <a:srgbClr val="E3B27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9718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2E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92608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Grass, weeds and overgrown lots drive over half of all tickets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40080" y="4023360"/>
            <a:ext cx="548640" cy="548640"/>
          </a:xfrm>
          <a:prstGeom prst="ellipse">
            <a:avLst/>
          </a:prstGeom>
          <a:solidFill>
            <a:srgbClr val="E3B27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4023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F2E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3977640"/>
            <a:ext cx="9326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open tickets are older than 6 weeks and warrant follow-up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644652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FA3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Padre Isles Property Owners Association — Violation Reports, January–September 2026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Microsoft Office PowerPoint</Application>
  <PresentationFormat>Widescreen</PresentationFormat>
  <Paragraphs>67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Violation Reports Summary</dc:title>
  <dc:subject>PptxGenJS Presentation</dc:subject>
  <dc:creator>Padre Isles Property Owners Association</dc:creator>
  <cp:lastModifiedBy>Trisha Zeimetz</cp:lastModifiedBy>
  <cp:revision>1</cp:revision>
  <dcterms:created xsi:type="dcterms:W3CDTF">2026-09-17T21:39:06Z</dcterms:created>
  <dcterms:modified xsi:type="dcterms:W3CDTF">2026-10-08T20:50:19Z</dcterms:modified>
</cp:coreProperties>
</file>