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4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0"/>
    <p:restoredTop sz="94678"/>
  </p:normalViewPr>
  <p:slideViewPr>
    <p:cSldViewPr snapToGrid="0">
      <p:cViewPr varScale="1">
        <p:scale>
          <a:sx n="150" d="100"/>
          <a:sy n="150" d="100"/>
        </p:scale>
        <p:origin x="6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4T18:07:46.9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809 126 24575,'-11'0'0,"-3"0"0,-3 0 0,-3 0 0,-3 0 0,-3 0 0,0 2 0,-1-1 0,1 3 0,1 0 0,-3 1 0,3 0 0,2 0 0,1 1 0,2 0 0,-1 0 0,1 1 0,0 1 0,2 0 0,0 1 0,0-1 0,2 0 0,-1-1 0,-1 0 0,0-1 0,-1 0 0,1-2 0,-1 1 0,5-1 0,2-1 0,3 0 0,2-1 0,1 0 0,0 1 0,-2-1 0,-2 0 0,-1 0 0,-1 1 0,0 0 0,2 1 0,1-1 0,2 2 0,3 1 0,2 0 0,0 0 0,0 1 0,0 0 0,-2 2 0,0 2 0,-1 2 0,-1 2 0,0 2 0,-2 4 0,0 1 0,-2 2 0,1-2 0,1-2 0,2 0 0,0-2 0,1-2 0,2-4 0,1-2 0,2-2 0,0 1 0,0-2 0,0-1 0,0 0 0,0 1 0,0 0 0,0 0 0,0 0 0,0-1 0,0 1 0,0-1 0,1 1 0,3 2 0,1 1 0,1 1 0,0-1 0,-1 1 0,-1-2 0,0-1 0,0 1 0,1-1 0,2 0 0,-2-1 0,1-1 0,-1 0 0,0 1 0,0 0 0,-1 0 0,2 0 0,-2-1 0,3 1 0,-2-2 0,0-1 0,-1 0 0,0-1 0,0 1 0,1-1 0,0 1 0,2-3 0,-2 3 0,1-2 0,1 1 0,0 0 0,1-1 0,2 1 0,-1 0 0,0-1 0,-1-1 0,0-1 0,1 0 0,2 0 0,1 2 0,4-1 0,4 1 0,1 0 0,3-1 0,-2-1 0,-1 0 0,-1 0 0,-3 0 0,-4 0 0,-2 0 0,-2 0 0,1 0 0,0-2 0,1 0 0,3-3 0,4-3 0,10-7 0,5-4 0,4-6 0,-2 0 0,-5 3 0,-1 1 0,-5 4 0,-5 3 0,-6 2 0,-4 4 0,0 1 0,-2 1 0,-3 0 0,-2-1 0,-2 1 0,0 0 0,0-4 0,2 0 0,-1-2 0,2-1 0,1 1 0,-2 1 0,0 2 0,-2 0 0,1 0 0,1 0 0,-1 0 0,1 0 0,-2 0 0,0 1 0,0-3 0,1 0 0,1-1 0,0 1 0,0 1 0,-2 3 0,0-1 0,0 2 0,0 0 0,0-2 0,0-1 0,0-2 0,0 1 0,0 0 0,0 1 0,0 1 0,0 0 0,0 0 0,0 2 0,0-3 0,0 0 0,0-2 0,0-2 0,0 1 0,0 0 0,0 2 0,0 2 0,0 0 0,0 2 0,0-1 0,0-1 0,0-2 0,0-2 0,0 0 0,0-1 0,0-1 0,0 2 0,0 1 0,0 2 0,0 1 0,0 0 0,0 0 0,0 2 0,0-1 0,0 0 0,0-3 0,0-2 0,0-1 0,0-1 0,1 1 0,1 1 0,-1 5 0,1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4T18:08:29.4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24575,'13'0'0,"5"0"0,5 0 0,5 0 0,0 0 0,1 0 0,0 0 0,-1 0 0,-2 0 0,-2 0 0,-5 0 0,-1 0 0,-1 0 0,1 0 0,4 0 0,0 0 0,1 0 0,4 0 0,-2 0 0,1 0 0,-1 0 0,-3 0 0,0 0 0,-2 0 0,-1 0 0,4 0 0,0 0 0,1 0 0,3 0 0,2 0 0,2 0 0,-1 0 0,0 0 0,-1 0 0,0 0 0,-7 0 0,-5 0 0,-2 0 0,-2 0 0,1 0 0,0 2 0,2 0 0,2 0 0,3 0 0,3-2 0,1 0 0,3 0 0,-3 0 0,-3 0 0,-2 0 0,-4 0 0,-1 0 0,-3 0 0,-1 0 0,5 0 0,-1 0 0,5 0 0,-2 0 0,0 0 0,0 0 0,-2 0 0,0 0 0,1 0 0,-1 0 0,1 0 0,1 0 0,-2 0 0,1 0 0,-2 0 0,1 0 0,-1 0 0,-1 0 0,0 0 0,-1 0 0,0 0 0,1 0 0,1 0 0,-1 0 0,1 0 0,-1 0 0,-1 0 0,0 0 0,0 1 0,0 2 0,1 0 0,0 2 0,0-1 0,-1 2 0,-1-2 0,-3 0 0,0-1 0,0-1 0,0 1 0,-2 0 0,1-1 0,-1 0 0,0-2 0,1 0 0,0 0 0,3 0 0,2 0 0,1 0 0,1 0 0,1 0 0,-2 0 0,-2 0 0,-2 0 0,-1 0 0,0 0 0,0 0 0,-1 0 0,1 0 0,0 0 0,2 0 0,-1 0 0,3 0 0,0 0 0,-1 0 0,-1 0 0,-2 0 0,2 0 0,0 0 0,-1 0 0,3 0 0,-2 0 0,1 0 0,-2 0 0,-1 0 0,0 0 0,0 0 0,-1 0 0,1 0 0,-1 0 0,1 0 0,0 0 0,1 0 0,1 0 0,3 0 0,0 0 0,1 0 0,2 0 0,1 0 0,1 0 0,1 0 0,-3 0 0,1-2 0,-3 0 0,-2 0 0,-2 0 0,-3 2 0,2-1 0,-2 1 0,0 0 0,-1-1 0,0-1 0,4-2 0,2 1 0,2-1 0,0-2 0,-2 2 0,-2 1 0,-1 0 0,0 2 0,0 0 0,1-1 0,3 0 0,2 1 0,3 0 0,1 1 0,-1-2 0,-4 0 0,-2 0 0,-3 1 0,0 0 0,-2 1 0,1 0 0,-1 0 0,0 0 0,-3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0C017-B976-8B40-9723-CE15136721CB}" type="datetimeFigureOut">
              <a:rPr lang="en-US" smtClean="0"/>
              <a:t>3/26/26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D5EE1-7704-A447-B912-00F720E12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05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ED5EE1-7704-A447-B912-00F720E129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34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3DE99-272F-EB87-3ED7-CA56C890D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8B0967-4252-2E59-1005-9A6629E3C3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72F384-EB67-04A1-6596-994E6FD73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81A79-2A69-4C68-1613-9065D525CC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ED5EE1-7704-A447-B912-00F720E129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93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ED5EE1-7704-A447-B912-00F720E129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35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B07B5-2475-B2BE-9E6D-115BA0CDA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33967-6F03-7860-A9AA-2C8E48A2A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7C0F2-D3FC-E633-EE5D-B516B5CCD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D42-0005-8647-A3CB-D7A22D3BEC65}" type="datetimeFigureOut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C9957-A08C-6F0F-41AE-91BD37059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D9F35-49AE-B9DE-FFDA-C46303271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0457-19EF-C14E-81C5-4B689ED6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63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AC260-AFD4-7D96-F813-6E9D25989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F26252-DFB4-883C-367F-BC085711C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758A2-1772-667A-6021-25544489B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D42-0005-8647-A3CB-D7A22D3BEC65}" type="datetimeFigureOut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BDDFB-0EAA-11A2-4010-8222C4376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77B70-8D58-5DB3-EB67-5504D1062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0457-19EF-C14E-81C5-4B689ED6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01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048E21-3A95-9109-1807-B13A8D9BE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B28F27-4A7C-494A-DBCD-EFA143E4F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4DEE4-A9D4-4C20-31F1-45EA18664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D42-0005-8647-A3CB-D7A22D3BEC65}" type="datetimeFigureOut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F5C3-10B9-E4E8-60A8-0A4FA22F8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5303F-971F-103D-6C55-0FFE85539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0457-19EF-C14E-81C5-4B689ED6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6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E060-1B1B-7845-775B-A79DA6DC8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D9582-AED8-6649-741C-3D9A64859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2402B-C38D-C5A8-840E-29D50113F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D42-0005-8647-A3CB-D7A22D3BEC65}" type="datetimeFigureOut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E034E-F00F-7B2D-C297-F56ED36DA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33D5B-7EE1-B80B-03D3-8570E60A8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0457-19EF-C14E-81C5-4B689ED6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11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782E0-9D38-06AE-F5A8-D2A8A2EAC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8EFB60-46EB-1219-3203-FDF972C03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DB2E3-27DD-D418-8F0B-70558C071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D42-0005-8647-A3CB-D7A22D3BEC65}" type="datetimeFigureOut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89868-C2FF-0962-1E7E-AC526636B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D2B1D-C80F-39B9-312A-8BB29B926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0457-19EF-C14E-81C5-4B689ED6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8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8C2AD-A721-6724-1180-4811BBE5D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2A8F6-849E-46F1-7FA6-A4EC995E6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2DA40-8981-8493-F4EC-AAFCA3CD7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74440A-5785-5B54-F643-11B5B93D0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D42-0005-8647-A3CB-D7A22D3BEC65}" type="datetimeFigureOut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E0F18-4FE0-32D7-3315-AB1F2260A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6390A-3953-4741-A1B7-16330CCFB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0457-19EF-C14E-81C5-4B689ED6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20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7A728-1F26-C3B4-22B6-C91FA815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BF20DA-0086-9F30-CD10-B714F485E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21153-A369-D09D-BB6B-77C60236CB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D42C1B-9F32-2E16-1774-A6FD573A4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52FF3B-D65B-8D12-22DD-8B48CD3779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92984-1F7E-000B-C4E0-BA8F14ED0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D42-0005-8647-A3CB-D7A22D3BEC65}" type="datetimeFigureOut">
              <a:rPr lang="en-US" smtClean="0"/>
              <a:t>3/26/26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BD915-A511-46B4-075B-649129534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715B3E-0F09-C042-8DED-0E8BC95C8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0457-19EF-C14E-81C5-4B689ED6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99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A3E77-2AC1-205A-4A53-171E70916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5767B6-E766-B431-C7A0-92D6F5543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D42-0005-8647-A3CB-D7A22D3BEC65}" type="datetimeFigureOut">
              <a:rPr lang="en-US" smtClean="0"/>
              <a:t>3/26/26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67C90D-B85D-2D05-24F8-19D5001EC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90F99-DDE5-80C3-10D4-9836A6F91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0457-19EF-C14E-81C5-4B689ED6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4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AFA259-CA11-6293-5252-A6DC41747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D42-0005-8647-A3CB-D7A22D3BEC65}" type="datetimeFigureOut">
              <a:rPr lang="en-US" smtClean="0"/>
              <a:t>3/26/26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E71235-08F1-49FE-6034-8E4C695C0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FE145-C07B-0832-C79C-2A09F187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0457-19EF-C14E-81C5-4B689ED6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17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2B241-DA75-D3D7-C326-1D8F486E2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C5096-AB26-25E3-265D-33105D85B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19315-2BBF-D424-0EE1-4751DBCBCB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C04A01-AC87-CD0C-7995-A3C346BAD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D42-0005-8647-A3CB-D7A22D3BEC65}" type="datetimeFigureOut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8F337-D62E-E330-1C1D-6F33D31AA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B8B0BF-F2F8-EE37-64D3-F6D45B4B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0457-19EF-C14E-81C5-4B689ED6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94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5B6A8-0DA1-F7A1-8275-0CD54391C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B7BB22-3420-20F4-946C-9850ADDCEA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89BCE5-37CE-01A7-FCA3-C912CB171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A9885-434D-17FD-B6CC-8249742AD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00D42-0005-8647-A3CB-D7A22D3BEC65}" type="datetimeFigureOut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08DF0-296F-4762-0836-B7F85B73E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6556D-1F50-9B6C-F5A4-8A92C4A76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80457-19EF-C14E-81C5-4B689ED6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8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666623-59AC-4897-57DD-8BDA5683B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62533-5DFE-EC12-292F-B4D109282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4D472-242A-5240-31E9-67CD9A0F2F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C00D42-0005-8647-A3CB-D7A22D3BEC65}" type="datetimeFigureOut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A1AF3-2D31-01EE-86B4-6CCC344B06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1C0D9-C4D2-9AC1-689E-149D57259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280457-19EF-C14E-81C5-4B689ED64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1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9.png"/><Relationship Id="rId4" Type="http://schemas.openxmlformats.org/officeDocument/2006/relationships/customXml" Target="../ink/ink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37D7D-AFD9-3022-E1C4-9BFD17A69B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2025 Recap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A44A54-9776-8C5B-41A2-633B39F705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Executive Director’s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9954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37D67-B9CA-F384-AB1F-AE96CCAC5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QGIS Examples – No Wake Sign Map Overlays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08A085-4D21-2295-F7AD-2E77B3DEB4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08018" y="1496724"/>
            <a:ext cx="8575964" cy="48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670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BD1DB-EF59-995A-44C1-4DBE9E32C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Suite - Part 3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17A132-21EA-A50B-1256-2C9ED8F1D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Monday Database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ACC Central Operating Hub for all ACC applications and Bulkhead projects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Provides an automation tool for bulkhead project schedule/documentation management, communications, and budget/expense alerts to cite a few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Provides shared “boards” and activity logs with supporting photos and text files includes integrated communication module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Handles large databases with static and real-time updates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Enables fast queries, dashboards, and cross-board reports </a:t>
            </a:r>
          </a:p>
        </p:txBody>
      </p:sp>
    </p:spTree>
    <p:extLst>
      <p:ext uri="{BB962C8B-B14F-4D97-AF65-F5344CB8AC3E}">
        <p14:creationId xmlns:p14="http://schemas.microsoft.com/office/powerpoint/2010/main" val="3464846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3EADB5-BB71-5E26-509B-5534C2C806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623386"/>
              </p:ext>
            </p:extLst>
          </p:nvPr>
        </p:nvGraphicFramePr>
        <p:xfrm>
          <a:off x="838200" y="1334428"/>
          <a:ext cx="10271761" cy="5081295"/>
        </p:xfrm>
        <a:graphic>
          <a:graphicData uri="http://schemas.openxmlformats.org/drawingml/2006/table">
            <a:tbl>
              <a:tblPr/>
              <a:tblGrid>
                <a:gridCol w="3185119">
                  <a:extLst>
                    <a:ext uri="{9D8B030D-6E8A-4147-A177-3AD203B41FA5}">
                      <a16:colId xmlns:a16="http://schemas.microsoft.com/office/drawing/2014/main" val="3548957389"/>
                    </a:ext>
                  </a:extLst>
                </a:gridCol>
                <a:gridCol w="3134319">
                  <a:extLst>
                    <a:ext uri="{9D8B030D-6E8A-4147-A177-3AD203B41FA5}">
                      <a16:colId xmlns:a16="http://schemas.microsoft.com/office/drawing/2014/main" val="1016207549"/>
                    </a:ext>
                  </a:extLst>
                </a:gridCol>
                <a:gridCol w="3952323">
                  <a:extLst>
                    <a:ext uri="{9D8B030D-6E8A-4147-A177-3AD203B41FA5}">
                      <a16:colId xmlns:a16="http://schemas.microsoft.com/office/drawing/2014/main" val="162980531"/>
                    </a:ext>
                  </a:extLst>
                </a:gridCol>
              </a:tblGrid>
              <a:tr h="330188">
                <a:tc>
                  <a:txBody>
                    <a:bodyPr/>
                    <a:lstStyle/>
                    <a:p>
                      <a:pPr algn="l" fontAlgn="b" latinLnBrk="0">
                        <a:buNone/>
                      </a:pPr>
                      <a:r>
                        <a:rPr lang="en-US" sz="2000">
                          <a:effectLst/>
                        </a:rPr>
                        <a:t>Aspect</a:t>
                      </a:r>
                    </a:p>
                  </a:txBody>
                  <a:tcPr marL="71333" marR="71333" marT="35667" marB="35667" anchor="b">
                    <a:lnL w="12700" cap="flat" cmpd="sng" algn="ctr">
                      <a:solidFill>
                        <a:srgbClr val="906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4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6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61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 latinLnBrk="0">
                        <a:buNone/>
                      </a:pPr>
                      <a:r>
                        <a:rPr lang="en-US" sz="2000">
                          <a:effectLst/>
                        </a:rPr>
                        <a:t>monday.com</a:t>
                      </a:r>
                    </a:p>
                  </a:txBody>
                  <a:tcPr marL="71333" marR="71333" marT="35667" marB="35667" anchor="b">
                    <a:lnL w="12700" cap="flat" cmpd="sng" algn="ctr">
                      <a:solidFill>
                        <a:srgbClr val="B04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6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4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4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ManageCASA</a:t>
                      </a:r>
                    </a:p>
                  </a:txBody>
                  <a:tcPr marL="71333" marR="71333" marT="35667" marB="35667" anchor="b">
                    <a:lnL w="12700" cap="flat" cmpd="sng" algn="ctr">
                      <a:solidFill>
                        <a:srgbClr val="906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6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6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4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754958"/>
                  </a:ext>
                </a:extLst>
              </a:tr>
              <a:tr h="1568387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sz="2000">
                          <a:effectLst/>
                        </a:rPr>
                        <a:t>Primary role</a:t>
                      </a: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rgbClr val="C061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4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61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6A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sz="2000">
                          <a:effectLst/>
                        </a:rPr>
                        <a:t>General work OS / project &amp; workflow management platform. </a:t>
                      </a: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rgbClr val="B04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4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4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61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Dedicated HOA/COA and rental management software with built‑in accounting and resident portals. </a:t>
                      </a: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rgbClr val="B04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4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4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61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0272246"/>
                  </a:ext>
                </a:extLst>
              </a:tr>
              <a:tr h="1816027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sz="2000">
                          <a:effectLst/>
                        </a:rPr>
                        <a:t>Out‑of‑box fit for POAs</a:t>
                      </a: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rgbClr val="306A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61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6A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4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sz="2000">
                          <a:effectLst/>
                        </a:rPr>
                        <a:t>Requires custom boards, fields, automations, and often integrations to PMS/accounting. </a:t>
                      </a: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rgbClr val="C061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61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61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6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Designed specifically for associations: dues, portals, violations, maintenance, docs, accounting in one place. </a:t>
                      </a: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rgbClr val="C061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61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61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6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5570436"/>
                  </a:ext>
                </a:extLst>
              </a:tr>
              <a:tr h="1320747"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sz="2000">
                          <a:effectLst/>
                        </a:rPr>
                        <a:t>System of record?</a:t>
                      </a: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rgbClr val="B04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6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4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4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sz="2000">
                          <a:effectLst/>
                        </a:rPr>
                        <a:t>Best as workflow/ops layer, not primary accounting/owner system of record. </a:t>
                      </a: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rgbClr val="906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6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6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6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 latinLnBrk="0">
                        <a:buNone/>
                      </a:pPr>
                      <a:r>
                        <a:rPr lang="en-US" sz="2000" dirty="0">
                          <a:effectLst/>
                        </a:rPr>
                        <a:t>Intended to be the core system of record for units, owners, financials, and tickets. </a:t>
                      </a:r>
                    </a:p>
                  </a:txBody>
                  <a:tcPr marL="71333" marR="71333" marT="35667" marB="35667" anchor="ctr">
                    <a:lnL w="12700" cap="flat" cmpd="sng" algn="ctr">
                      <a:solidFill>
                        <a:srgbClr val="906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06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6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6E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8250671"/>
                  </a:ext>
                </a:extLst>
              </a:tr>
            </a:tbl>
          </a:graphicData>
        </a:graphic>
      </p:graphicFrame>
      <p:sp>
        <p:nvSpPr>
          <p:cNvPr id="11" name="Title 10">
            <a:extLst>
              <a:ext uri="{FF2B5EF4-FFF2-40B4-BE49-F238E27FC236}">
                <a16:creationId xmlns:a16="http://schemas.microsoft.com/office/drawing/2014/main" id="{C34A176B-D82C-7565-AB9E-760958C95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Monday - Vs - ManageCASA</a:t>
            </a:r>
          </a:p>
        </p:txBody>
      </p:sp>
    </p:spTree>
    <p:extLst>
      <p:ext uri="{BB962C8B-B14F-4D97-AF65-F5344CB8AC3E}">
        <p14:creationId xmlns:p14="http://schemas.microsoft.com/office/powerpoint/2010/main" val="1306143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C583C-BBC4-4542-9452-2ACA864E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Road Map for our Property Management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9C8C0-C76E-4396-5A45-01E16CB531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Keep all official owners/charges/billing in ManageCASA and mirror the properties table into Monday for day-to-day work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Periodic Monday –to-ManageCASA updates for concurrency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Improved graphical search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Excellent Audit Support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412639-4E4A-A85F-8465-FBA6EAC75F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/>
              <a:t>Incorporate Monday automations and project management features into our ACC and bulkhead project workflow</a:t>
            </a:r>
          </a:p>
          <a:p>
            <a:pPr>
              <a:lnSpc>
                <a:spcPct val="170000"/>
              </a:lnSpc>
            </a:pPr>
            <a:r>
              <a:rPr lang="en-US" dirty="0"/>
              <a:t>Use “integrations” – the API connector – to link Monday with ManageCASA</a:t>
            </a:r>
          </a:p>
        </p:txBody>
      </p:sp>
    </p:spTree>
    <p:extLst>
      <p:ext uri="{BB962C8B-B14F-4D97-AF65-F5344CB8AC3E}">
        <p14:creationId xmlns:p14="http://schemas.microsoft.com/office/powerpoint/2010/main" val="1656255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1AB456-6160-91CE-4DD0-27B2F33C8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52055"/>
            <a:ext cx="7772400" cy="60059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39094-2812-8EBF-EE99-C28B23B2E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273"/>
            <a:ext cx="10515600" cy="1325563"/>
          </a:xfrm>
        </p:spPr>
        <p:txBody>
          <a:bodyPr/>
          <a:lstStyle/>
          <a:p>
            <a:r>
              <a:rPr lang="en-US" dirty="0"/>
              <a:t>The Audit Process </a:t>
            </a:r>
          </a:p>
        </p:txBody>
      </p:sp>
    </p:spTree>
    <p:extLst>
      <p:ext uri="{BB962C8B-B14F-4D97-AF65-F5344CB8AC3E}">
        <p14:creationId xmlns:p14="http://schemas.microsoft.com/office/powerpoint/2010/main" val="3164753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B7EC7-236C-628B-5CB7-BDA92B52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PIPOA Canals and Waterways – A Synopsis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59714-51DC-FE67-AD2C-DD13EE1A6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Our highest priority – The long-range plan for Bulkheads and Flow Controls within our Canals</a:t>
            </a:r>
          </a:p>
          <a:p>
            <a:pPr>
              <a:lnSpc>
                <a:spcPct val="150000"/>
              </a:lnSpc>
            </a:pPr>
            <a:r>
              <a:rPr lang="en-US" dirty="0"/>
              <a:t>On Self-Sufficiency – In-House Efforts to flag residual issues with opening the Canals…the “Trip Wire” approach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Address flow controls within our canal system using (MATLAB 2D Shallow Water Equations and Claude Code)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Address the requirement for box culverts at Encantada (Hydraulic Engineering Center River Analysis System, (HEC-RAS) and Claude Code)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Asses the shortcomings of the studies efforts to date – “Study – Vs – Study peer Review”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Minimize the impact on POA funding reserves</a:t>
            </a:r>
          </a:p>
          <a:p>
            <a:pPr>
              <a:lnSpc>
                <a:spcPct val="150000"/>
              </a:lnSpc>
            </a:pPr>
            <a:r>
              <a:rPr lang="en-US" dirty="0"/>
              <a:t>On recent consultations with the City – They acknowledged the inadequacies of their studies (width of the entrance into Lake Padre and the loss of the PR 22 berm)</a:t>
            </a:r>
          </a:p>
          <a:p>
            <a:pPr>
              <a:lnSpc>
                <a:spcPct val="150000"/>
              </a:lnSpc>
            </a:pPr>
            <a:r>
              <a:rPr lang="en-US" dirty="0"/>
              <a:t>The Path Forward – Protect our community by getting the analysis right</a:t>
            </a:r>
          </a:p>
        </p:txBody>
      </p:sp>
    </p:spTree>
    <p:extLst>
      <p:ext uri="{BB962C8B-B14F-4D97-AF65-F5344CB8AC3E}">
        <p14:creationId xmlns:p14="http://schemas.microsoft.com/office/powerpoint/2010/main" val="834193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9F7D6-4465-6A33-B09A-5FDB6C6C5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Fundamental Modeling Dilemma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00E2C9-EA79-06B7-809A-28EE9AB4838B}"/>
              </a:ext>
            </a:extLst>
          </p:cNvPr>
          <p:cNvSpPr txBox="1"/>
          <p:nvPr/>
        </p:nvSpPr>
        <p:spPr>
          <a:xfrm>
            <a:off x="838200" y="5357229"/>
            <a:ext cx="5118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Actual Width Today ~ 177 feet at the natural berm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96C0DE-96CB-A3E4-9BA1-D1EDD2B692DD}"/>
              </a:ext>
            </a:extLst>
          </p:cNvPr>
          <p:cNvSpPr txBox="1"/>
          <p:nvPr/>
        </p:nvSpPr>
        <p:spPr>
          <a:xfrm>
            <a:off x="6270342" y="5344583"/>
            <a:ext cx="5705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Study Width ~ 50 feet – 2018 Original Flood Gate Shown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C1F952-5BCD-B95F-E7E0-8A3E3710BF32}"/>
              </a:ext>
            </a:extLst>
          </p:cNvPr>
          <p:cNvSpPr txBox="1"/>
          <p:nvPr/>
        </p:nvSpPr>
        <p:spPr>
          <a:xfrm>
            <a:off x="2930821" y="5851383"/>
            <a:ext cx="6520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Errors scale Linearly – The expected canal flow rate numbers in the study we saw were off by a factor between 3 and 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F8369C-1DC3-69AC-FABF-13F69B9821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858" r="2157"/>
          <a:stretch>
            <a:fillRect/>
          </a:stretch>
        </p:blipFill>
        <p:spPr>
          <a:xfrm>
            <a:off x="8184637" y="1357170"/>
            <a:ext cx="1876426" cy="40000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106FDE-2426-128E-582D-DD699F5277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47" t="9090" r="3919" b="6106"/>
          <a:stretch>
            <a:fillRect/>
          </a:stretch>
        </p:blipFill>
        <p:spPr>
          <a:xfrm>
            <a:off x="838200" y="1713397"/>
            <a:ext cx="5505451" cy="32876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6A46650-B6BF-ABB9-443A-32120083C4FB}"/>
                  </a:ext>
                </a:extLst>
              </p14:cNvPr>
              <p14:cNvContentPartPr/>
              <p14:nvPr/>
            </p14:nvContentPartPr>
            <p14:xfrm>
              <a:off x="8935785" y="2495985"/>
              <a:ext cx="293760" cy="316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6A46650-B6BF-ABB9-443A-32120083C4F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27145" y="2486985"/>
                <a:ext cx="31140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0073578-2F4F-E968-3803-CA088845D4FF}"/>
                  </a:ext>
                </a:extLst>
              </p14:cNvPr>
              <p14:cNvContentPartPr/>
              <p14:nvPr/>
            </p14:nvContentPartPr>
            <p14:xfrm>
              <a:off x="3445425" y="3655545"/>
              <a:ext cx="989280" cy="19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0073578-2F4F-E968-3803-CA088845D4F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36785" y="3646545"/>
                <a:ext cx="1006920" cy="3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5209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F1343-525F-06EE-F97D-0A21BF98E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2025 “First Order” Flow Analysis performed by the POA staff showed: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To keep the flow rate in our canals to less than 1.9 feet per second under nominal conditions: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The flood gate opening should be no larger than 44 feet wide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The flood gate alone may not satisfy this condition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We may need to augment our canals with velocity control gates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Our results should be validated by a Hydrologist but they are “close enough” to generate a valid, defensible concern about re-opening our canals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165196-900D-1465-0781-E2FC7F6F8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Dilemma </a:t>
            </a:r>
            <a:r>
              <a:rPr lang="en-US" sz="2000" dirty="0"/>
              <a:t>continued</a:t>
            </a:r>
          </a:p>
        </p:txBody>
      </p:sp>
    </p:spTree>
    <p:extLst>
      <p:ext uri="{BB962C8B-B14F-4D97-AF65-F5344CB8AC3E}">
        <p14:creationId xmlns:p14="http://schemas.microsoft.com/office/powerpoint/2010/main" val="4183911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79EDF-88D5-E7D5-1AD4-E73DE7D37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2C8941-F4B3-4AA1-9F1F-EC1741F0F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3017"/>
            <a:ext cx="10515600" cy="1325563"/>
          </a:xfrm>
        </p:spPr>
        <p:txBody>
          <a:bodyPr/>
          <a:lstStyle/>
          <a:p>
            <a:r>
              <a:rPr lang="en-US" dirty="0"/>
              <a:t>Dilemma </a:t>
            </a:r>
            <a:r>
              <a:rPr lang="en-US" sz="2000" dirty="0"/>
              <a:t>continued at Encantada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A33A31-BE37-8C66-A86E-F44FD0E61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76" y="1357559"/>
            <a:ext cx="8509000" cy="5282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855A69-29DE-CF10-00F1-D8F8A3E82495}"/>
              </a:ext>
            </a:extLst>
          </p:cNvPr>
          <p:cNvSpPr txBox="1"/>
          <p:nvPr/>
        </p:nvSpPr>
        <p:spPr>
          <a:xfrm>
            <a:off x="9140824" y="1951911"/>
            <a:ext cx="25146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Key Definitions:</a:t>
            </a:r>
          </a:p>
          <a:p>
            <a:endParaRPr lang="en-US" dirty="0"/>
          </a:p>
          <a:p>
            <a:r>
              <a:rPr lang="en-US" sz="1400" b="1" dirty="0"/>
              <a:t>Invert:</a:t>
            </a:r>
            <a:r>
              <a:rPr lang="en-US" sz="1400" dirty="0"/>
              <a:t> The lowest interior point of a conduit, such as a culvert, or canal.</a:t>
            </a:r>
          </a:p>
          <a:p>
            <a:endParaRPr lang="en-US" sz="1400" dirty="0"/>
          </a:p>
          <a:p>
            <a:r>
              <a:rPr lang="en-US" sz="1400" b="1" dirty="0"/>
              <a:t>Scour Depth:</a:t>
            </a:r>
            <a:r>
              <a:rPr lang="en-US" sz="1400" dirty="0"/>
              <a:t> The depth of erosion caused by flowing water, which excavates and carries away bed material.</a:t>
            </a:r>
          </a:p>
          <a:p>
            <a:endParaRPr lang="en-US" sz="1400" dirty="0"/>
          </a:p>
          <a:p>
            <a:r>
              <a:rPr lang="en-US" sz="1400" b="1" dirty="0"/>
              <a:t>Scour Depth below Invert:</a:t>
            </a:r>
            <a:r>
              <a:rPr lang="en-US" sz="1400" dirty="0"/>
              <a:t> Specifically, this is the distance from the original floor of the structure (like a culvert) down to the bottom of the newly formed "scour hole".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140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3C2A7-461E-CC7D-1724-0424A235F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Dilemma </a:t>
            </a:r>
            <a:r>
              <a:rPr lang="en-US" sz="2000" dirty="0"/>
              <a:t>continued at Encantada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AE0F9-EC1E-B5F9-E8E9-0A09D776B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7992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What this first order analysis shows and why we are concerned about this location:</a:t>
            </a:r>
            <a:endParaRPr lang="en-US" sz="2000" dirty="0"/>
          </a:p>
          <a:p>
            <a:pPr lvl="0">
              <a:lnSpc>
                <a:spcPct val="150000"/>
              </a:lnSpc>
            </a:pPr>
            <a:r>
              <a:rPr lang="en-US" dirty="0"/>
              <a:t>At a sustained 1.9 ft/s (canal velocity)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Existing drainage pipes could potentially cause over 30 inches of upstream flooding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By comparison a 3-box culvert solution would result in  approximately 2 inches of upstream flooding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Scouring damage to the bulkheads begins at 1.9 feet per second due to the discharge velocity of the two drainage pipes: approximately 54 fps with a 1.9 fps flow in the canal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991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12DCB-F422-5A33-68E8-BA9D610CC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2025 Bulkhead Repair Synopsis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1E7F120-6D47-98BD-DEAE-8A918DFFD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748535"/>
              </p:ext>
            </p:extLst>
          </p:nvPr>
        </p:nvGraphicFramePr>
        <p:xfrm>
          <a:off x="1776248" y="1695451"/>
          <a:ext cx="8669502" cy="4138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9752">
                  <a:extLst>
                    <a:ext uri="{9D8B030D-6E8A-4147-A177-3AD203B41FA5}">
                      <a16:colId xmlns:a16="http://schemas.microsoft.com/office/drawing/2014/main" val="2405630643"/>
                    </a:ext>
                  </a:extLst>
                </a:gridCol>
                <a:gridCol w="4349750">
                  <a:extLst>
                    <a:ext uri="{9D8B030D-6E8A-4147-A177-3AD203B41FA5}">
                      <a16:colId xmlns:a16="http://schemas.microsoft.com/office/drawing/2014/main" val="3351129463"/>
                    </a:ext>
                  </a:extLst>
                </a:gridCol>
              </a:tblGrid>
              <a:tr h="689769">
                <a:tc>
                  <a:txBody>
                    <a:bodyPr/>
                    <a:lstStyle/>
                    <a:p>
                      <a:r>
                        <a:rPr lang="en-US" sz="2000"/>
                        <a:t>Completed Work Orders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117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511967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r>
                        <a:rPr lang="en-US" sz="2000" dirty="0"/>
                        <a:t>New Bulkhead Install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443 Linear Feet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233404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r>
                        <a:rPr lang="en-US" sz="2000" dirty="0"/>
                        <a:t>Cap Repairs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1660 Linear Feet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526921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r>
                        <a:rPr lang="en-US" sz="2000"/>
                        <a:t>Manta Ray Tie-Backs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75 Installs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830523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r>
                        <a:rPr lang="en-US" sz="2000"/>
                        <a:t>Washouts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380 Foam Repairs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023327"/>
                  </a:ext>
                </a:extLst>
              </a:tr>
              <a:tr h="689769">
                <a:tc>
                  <a:txBody>
                    <a:bodyPr/>
                    <a:lstStyle/>
                    <a:p>
                      <a:r>
                        <a:rPr lang="en-US" sz="2000"/>
                        <a:t>Bulkhead Inspections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7669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69A677C-623A-DFDC-9637-7F8FDC420454}"/>
              </a:ext>
            </a:extLst>
          </p:cNvPr>
          <p:cNvSpPr txBox="1"/>
          <p:nvPr/>
        </p:nvSpPr>
        <p:spPr>
          <a:xfrm>
            <a:off x="1614104" y="6011917"/>
            <a:ext cx="8963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2026 Road Map will address what we expect to accomplish this year.</a:t>
            </a:r>
          </a:p>
        </p:txBody>
      </p:sp>
    </p:spTree>
    <p:extLst>
      <p:ext uri="{BB962C8B-B14F-4D97-AF65-F5344CB8AC3E}">
        <p14:creationId xmlns:p14="http://schemas.microsoft.com/office/powerpoint/2010/main" val="3270191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16366-6B9B-0440-B361-85C7BB71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Path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ADCCA-E13A-F6B3-BE9D-DF218E68F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</a:pPr>
            <a:r>
              <a:rPr lang="en-US" dirty="0"/>
              <a:t>The PIPOA is currently working with a responsible engineering company to consider the design elements of a flow control system for our canals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These flow controls will need to be in-place before we can agree to re-open our canals to the Packery channel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Flow controls must also include box culverts at Encantada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The “Sand Dam” may remain in-place for an additional 5 years to aid in resolving this issue – USACOE Permit Issued to Lake Padre Development</a:t>
            </a:r>
          </a:p>
          <a:p>
            <a:pPr>
              <a:lnSpc>
                <a:spcPct val="160000"/>
              </a:lnSpc>
            </a:pPr>
            <a:r>
              <a:rPr lang="en-US" dirty="0"/>
              <a:t>The City now recognizes the inadequacies of their past study efforts</a:t>
            </a:r>
          </a:p>
        </p:txBody>
      </p:sp>
    </p:spTree>
    <p:extLst>
      <p:ext uri="{BB962C8B-B14F-4D97-AF65-F5344CB8AC3E}">
        <p14:creationId xmlns:p14="http://schemas.microsoft.com/office/powerpoint/2010/main" val="3664675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8BAD9-E956-1719-1D22-924B584949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2026 Road Map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0C8394-F0BE-2DBE-8029-79903DE17F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Process Improvement</a:t>
            </a:r>
          </a:p>
        </p:txBody>
      </p:sp>
    </p:spTree>
    <p:extLst>
      <p:ext uri="{BB962C8B-B14F-4D97-AF65-F5344CB8AC3E}">
        <p14:creationId xmlns:p14="http://schemas.microsoft.com/office/powerpoint/2010/main" val="3920106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31E95-641B-E281-BBCE-E3DDC46DF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2026 ACC Process Improvement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5BE042-51CF-68F7-06E3-FC8BD177E7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829" b="15829"/>
          <a:stretch/>
        </p:blipFill>
        <p:spPr>
          <a:xfrm>
            <a:off x="454296" y="1229711"/>
            <a:ext cx="10364183" cy="547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0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CF2E1-B5CD-FB3F-DC21-6B4422041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 Semi-Automated Process via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516A8-1E80-6B1D-4F8D-873C6E2BD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Partially implemented now - all governing document, text extractions completed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Incorporates Retrieval Augmented Generation (RAG)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Uses only the “training” information we upload – No Internet Connection Required and no fees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Keeps learning constrained to our information for our use only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A Specific Test Case – Owner wanted to extend his new dock beyond his water build-line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AI Read the ACC application, the applicable Covenants and Plat Maps and determined the water build-line couldn’t be extended due to the Navigation Channel requirements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Eliminated the guess work or uncertainty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Provided a clear, concise, consistent recommendation with options for the ACC’s consideration</a:t>
            </a:r>
          </a:p>
          <a:p>
            <a:pPr lvl="1">
              <a:lnSpc>
                <a:spcPct val="120000"/>
              </a:lnSpc>
            </a:pPr>
            <a:r>
              <a:rPr lang="en-US" sz="1800" dirty="0"/>
              <a:t>The ACC made the final decision</a:t>
            </a:r>
          </a:p>
        </p:txBody>
      </p:sp>
    </p:spTree>
    <p:extLst>
      <p:ext uri="{BB962C8B-B14F-4D97-AF65-F5344CB8AC3E}">
        <p14:creationId xmlns:p14="http://schemas.microsoft.com/office/powerpoint/2010/main" val="1061738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001E-9864-D8E1-CBE3-A71D31E99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Semi-Automated Process via AI </a:t>
            </a:r>
            <a:r>
              <a:rPr lang="en-US" sz="2000" dirty="0"/>
              <a:t>continued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86081-7A46-2345-E9B9-7F65D5C1B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critical documents have already been pre-processed by AI</a:t>
            </a:r>
          </a:p>
          <a:p>
            <a:pPr lvl="1"/>
            <a:r>
              <a:rPr lang="en-US" dirty="0"/>
              <a:t>All 26 Covenant files</a:t>
            </a:r>
          </a:p>
          <a:p>
            <a:pPr lvl="1"/>
            <a:r>
              <a:rPr lang="en-US" dirty="0"/>
              <a:t>Many of the existing Plat files</a:t>
            </a:r>
          </a:p>
          <a:p>
            <a:pPr lvl="1"/>
            <a:r>
              <a:rPr lang="en-US" dirty="0"/>
              <a:t>Our current bylaws</a:t>
            </a:r>
          </a:p>
          <a:p>
            <a:pPr lvl="1"/>
            <a:r>
              <a:rPr lang="en-US" dirty="0"/>
              <a:t>Our current ACC Guidelines</a:t>
            </a:r>
          </a:p>
          <a:p>
            <a:r>
              <a:rPr lang="en-US" dirty="0"/>
              <a:t>These documents form the base-line knowledge suite for the PIPOA’s own open-source, AI Model</a:t>
            </a:r>
          </a:p>
          <a:p>
            <a:r>
              <a:rPr lang="en-US" dirty="0"/>
              <a:t>The only remaining input is the property owner’s ACC application</a:t>
            </a:r>
          </a:p>
        </p:txBody>
      </p:sp>
    </p:spTree>
    <p:extLst>
      <p:ext uri="{BB962C8B-B14F-4D97-AF65-F5344CB8AC3E}">
        <p14:creationId xmlns:p14="http://schemas.microsoft.com/office/powerpoint/2010/main" val="1954808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8572-62D5-65E6-872F-E03C66B3C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Semi-Automated Process via AI </a:t>
            </a:r>
            <a:r>
              <a:rPr lang="en-US" sz="2000" dirty="0"/>
              <a:t>continued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F7D96-CF4D-BD28-61A6-4BFEC9745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Output Technical Report is structured:</a:t>
            </a:r>
          </a:p>
          <a:p>
            <a:pPr lvl="1"/>
            <a:r>
              <a:rPr lang="en-US" dirty="0"/>
              <a:t>What is being requested</a:t>
            </a:r>
          </a:p>
          <a:p>
            <a:pPr lvl="1"/>
            <a:r>
              <a:rPr lang="en-US" dirty="0"/>
              <a:t>A covenant analysis</a:t>
            </a:r>
          </a:p>
          <a:p>
            <a:pPr lvl="2"/>
            <a:r>
              <a:rPr lang="en-US" dirty="0"/>
              <a:t>The controlling provisions with respect to any amendments</a:t>
            </a:r>
          </a:p>
          <a:p>
            <a:pPr lvl="2"/>
            <a:r>
              <a:rPr lang="en-US" dirty="0"/>
              <a:t>An ACC Guidelines Analysis</a:t>
            </a:r>
          </a:p>
          <a:p>
            <a:pPr lvl="1"/>
            <a:r>
              <a:rPr lang="en-US" dirty="0"/>
              <a:t>Application completeness</a:t>
            </a:r>
          </a:p>
          <a:p>
            <a:pPr lvl="1"/>
            <a:r>
              <a:rPr lang="en-US" dirty="0"/>
              <a:t>Texas Wind Storm Certification Requirements</a:t>
            </a:r>
          </a:p>
          <a:p>
            <a:pPr lvl="1"/>
            <a:r>
              <a:rPr lang="en-US" dirty="0"/>
              <a:t>The core problem, if any, in plain terms</a:t>
            </a:r>
          </a:p>
          <a:p>
            <a:pPr lvl="1"/>
            <a:r>
              <a:rPr lang="en-US" dirty="0"/>
              <a:t>The paths forward for the committee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099049-FD6F-174A-89BA-6D37D8C11B50}"/>
              </a:ext>
            </a:extLst>
          </p:cNvPr>
          <p:cNvSpPr txBox="1"/>
          <p:nvPr/>
        </p:nvSpPr>
        <p:spPr>
          <a:xfrm>
            <a:off x="838200" y="5600700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 ACC Chairman is responsible for determining the completeness of the AI Technical Report</a:t>
            </a:r>
          </a:p>
        </p:txBody>
      </p:sp>
    </p:spTree>
    <p:extLst>
      <p:ext uri="{BB962C8B-B14F-4D97-AF65-F5344CB8AC3E}">
        <p14:creationId xmlns:p14="http://schemas.microsoft.com/office/powerpoint/2010/main" val="305930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7AE08-42D7-7DA6-44EA-8FEC809CB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Semi-Automated Process via AI </a:t>
            </a:r>
            <a:r>
              <a:rPr lang="en-US" sz="2000" dirty="0"/>
              <a:t>continued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8C96A-286A-3CC9-EC84-D321F16D6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900"/>
            <a:ext cx="10515600" cy="4691063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6000" dirty="0"/>
              <a:t>The precedent for AI within the ACC</a:t>
            </a:r>
          </a:p>
          <a:p>
            <a:pPr lvl="1">
              <a:lnSpc>
                <a:spcPct val="120000"/>
              </a:lnSpc>
            </a:pPr>
            <a:r>
              <a:rPr lang="en-US" sz="4000" dirty="0"/>
              <a:t>Question: Do ACC members have to be “Air Breathers” or can they be AI Agents?</a:t>
            </a:r>
          </a:p>
          <a:p>
            <a:pPr lvl="1">
              <a:lnSpc>
                <a:spcPct val="120000"/>
              </a:lnSpc>
            </a:pPr>
            <a:r>
              <a:rPr lang="en-US" sz="4000" dirty="0"/>
              <a:t>Answer: Currently under Texas Code Chapter 209 and our covenants, ACC members have to be “people” -  AI cannot fill that “personhood” gap it has no legal standing to replace a human yet – Texas Property Code 311.005</a:t>
            </a:r>
          </a:p>
          <a:p>
            <a:pPr>
              <a:lnSpc>
                <a:spcPct val="120000"/>
              </a:lnSpc>
            </a:pPr>
            <a:r>
              <a:rPr lang="en-US" sz="6000" dirty="0"/>
              <a:t>However, according to our covenants and bylaws the ACC may use technical consultants and AI can reasonably be used for expert and consistent consulting services:</a:t>
            </a:r>
          </a:p>
          <a:p>
            <a:pPr lvl="1">
              <a:lnSpc>
                <a:spcPct val="120000"/>
              </a:lnSpc>
            </a:pPr>
            <a:r>
              <a:rPr lang="en-US" sz="4000" dirty="0"/>
              <a:t>Reading Plats</a:t>
            </a:r>
          </a:p>
          <a:p>
            <a:pPr lvl="1">
              <a:lnSpc>
                <a:spcPct val="120000"/>
              </a:lnSpc>
            </a:pPr>
            <a:r>
              <a:rPr lang="en-US" sz="4000" dirty="0"/>
              <a:t>Cross Referencing Documents</a:t>
            </a:r>
          </a:p>
          <a:p>
            <a:pPr lvl="1">
              <a:lnSpc>
                <a:spcPct val="120000"/>
              </a:lnSpc>
            </a:pPr>
            <a:r>
              <a:rPr lang="en-US" sz="4000" dirty="0"/>
              <a:t>Checking building codes</a:t>
            </a:r>
          </a:p>
          <a:p>
            <a:pPr lvl="1">
              <a:lnSpc>
                <a:spcPct val="120000"/>
              </a:lnSpc>
            </a:pPr>
            <a:r>
              <a:rPr lang="en-US" sz="4000" dirty="0"/>
              <a:t>Flagging conflicts</a:t>
            </a:r>
          </a:p>
          <a:p>
            <a:pPr>
              <a:lnSpc>
                <a:spcPct val="120000"/>
              </a:lnSpc>
            </a:pPr>
            <a:r>
              <a:rPr lang="en-US" sz="6000" dirty="0"/>
              <a:t>Our sanity check is the human sign 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822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8E445-EBBC-1B40-AD2D-D9F46E789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Worksheet eVoting upgrade for Elections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8AC60-3927-379F-EC43-1B6799486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Retains eVoting as the primary election tool</a:t>
            </a:r>
          </a:p>
          <a:p>
            <a:pPr>
              <a:lnSpc>
                <a:spcPct val="150000"/>
              </a:lnSpc>
            </a:pPr>
            <a:r>
              <a:rPr lang="en-US" dirty="0"/>
              <a:t>Simplifies Paper Ballot Worksheet Processing for the POA staff</a:t>
            </a:r>
          </a:p>
          <a:p>
            <a:pPr>
              <a:lnSpc>
                <a:spcPct val="150000"/>
              </a:lnSpc>
            </a:pPr>
            <a:r>
              <a:rPr lang="en-US" dirty="0"/>
              <a:t>Adds Owner Name, Property Address, Association to the form</a:t>
            </a:r>
          </a:p>
          <a:p>
            <a:pPr>
              <a:lnSpc>
                <a:spcPct val="150000"/>
              </a:lnSpc>
            </a:pPr>
            <a:r>
              <a:rPr lang="en-US" dirty="0"/>
              <a:t>Prototype system for test possible by October 2026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872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D05AC-DBA4-CAB9-F3CA-34E4D3854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Boat Ramp Permits move to ManageCASA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CEF2C-CAE0-5B2F-1D73-01260DCE6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We anticipate moving the Boat Ramp Application process to ManageCASA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Saves filling out the form in the office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Billed via ManageCASA Invoice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Requires ManageCASA login to complete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Rollout date by the end of 2026</a:t>
            </a:r>
          </a:p>
        </p:txBody>
      </p:sp>
    </p:spTree>
    <p:extLst>
      <p:ext uri="{BB962C8B-B14F-4D97-AF65-F5344CB8AC3E}">
        <p14:creationId xmlns:p14="http://schemas.microsoft.com/office/powerpoint/2010/main" val="1421282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A5AF6-0811-3F7B-7D52-54F15888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"/>
            <a:ext cx="10515600" cy="1325563"/>
          </a:xfrm>
        </p:spPr>
        <p:txBody>
          <a:bodyPr/>
          <a:lstStyle/>
          <a:p>
            <a:r>
              <a:rPr lang="en-US" dirty="0"/>
              <a:t>Bulkhead Plan for this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ADB20-917E-36B8-10A9-F4742E805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962" y="1227040"/>
            <a:ext cx="5949348" cy="503316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Our primary push is to harden the “Hot Zone”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We anticipate installing another 620 feet of TruLine Bulkhead Material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This gets through empty lots and minimally intrusive properties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We have 8 properties that will need to take removal action in the near term</a:t>
            </a:r>
          </a:p>
          <a:p>
            <a:pPr lvl="2">
              <a:lnSpc>
                <a:spcPct val="150000"/>
              </a:lnSpc>
            </a:pPr>
            <a:r>
              <a:rPr lang="en-US" sz="1600" dirty="0"/>
              <a:t>The hard spot is the road is gaining access to properties with extensive decks, docks, and boat lifts</a:t>
            </a:r>
          </a:p>
          <a:p>
            <a:pPr lvl="2">
              <a:lnSpc>
                <a:spcPct val="150000"/>
              </a:lnSpc>
            </a:pPr>
            <a:r>
              <a:rPr lang="en-US" sz="1600" dirty="0"/>
              <a:t>Access is unavoidable – we can’t protect our canal and waterways without addressing all properties within the hot zone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637C9D-F420-BC1D-2A4A-E943BA70A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428" y="1199211"/>
            <a:ext cx="4747709" cy="53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34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719DC-731C-45CF-BD55-9AAC8B327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3-Part Property Management Tool Suite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A65BFD-66C2-B8EE-5853-8486D5EAE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6284" b="22054"/>
          <a:stretch>
            <a:fillRect/>
          </a:stretch>
        </p:blipFill>
        <p:spPr>
          <a:xfrm>
            <a:off x="1064188" y="1297284"/>
            <a:ext cx="10063623" cy="479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88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AD07-7409-2A19-FD2B-4D5FDBB89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Bulkhead Plan </a:t>
            </a:r>
            <a:r>
              <a:rPr lang="en-US" sz="2000" dirty="0"/>
              <a:t>continued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6D5E8-99F7-B6E2-55F6-8A86BEE3F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0" y="1827107"/>
            <a:ext cx="3376613" cy="3873609"/>
          </a:xfrm>
        </p:spPr>
        <p:txBody>
          <a:bodyPr>
            <a:normAutofit/>
          </a:bodyPr>
          <a:lstStyle/>
          <a:p>
            <a:r>
              <a:rPr lang="en-US" sz="2000" dirty="0"/>
              <a:t>We now have 5 contractors qualified to install TruLine</a:t>
            </a:r>
          </a:p>
          <a:p>
            <a:r>
              <a:rPr lang="en-US" sz="2000" dirty="0"/>
              <a:t>We have 2 more we’re developing to perform repairs</a:t>
            </a:r>
          </a:p>
          <a:p>
            <a:r>
              <a:rPr lang="en-US" sz="2000" dirty="0"/>
              <a:t>From a long-term repair strategy TruLine has a “useful life” of 75 years when compared to the 50-year useful life of our legacy concrete bulkhead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B5193E-97B6-E6AC-5257-305B58B2B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956270" y="1677235"/>
            <a:ext cx="7772398" cy="423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63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2E88C-77F2-CBE9-D039-B26F729C4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Anticipated Maintenance Costs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9F1815-EE24-6209-49A0-7DA0A1FB02CF}"/>
              </a:ext>
            </a:extLst>
          </p:cNvPr>
          <p:cNvSpPr txBox="1"/>
          <p:nvPr/>
        </p:nvSpPr>
        <p:spPr>
          <a:xfrm>
            <a:off x="462455" y="1460938"/>
            <a:ext cx="1098331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Legacy Concrete Bulkhead: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Higher Cumulative Cost:</a:t>
            </a:r>
            <a:r>
              <a:rPr lang="en-US" sz="2400" dirty="0"/>
              <a:t> Traditional concrete is porous and prone to steel rebar corrosion (spalling) over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Cost Spikes:</a:t>
            </a:r>
            <a:r>
              <a:rPr lang="en-US" sz="2400" dirty="0"/>
              <a:t> You’ll notice significant jumps in the curve every 10–15 years. These represent major structural repairs, such as patching cracks, replacing caps, or addressing tie-back issues to prevent failure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TruLine Replacement Bulkhead: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/>
              <a:t>Lower Cumulative Cost:</a:t>
            </a:r>
            <a:r>
              <a:rPr lang="en-US" sz="2400" dirty="0"/>
              <a:t> The vinyl form acts as a permanent protective barrier, shielding the internal concrete and rebar from the corrosive marine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Flat Growth:</a:t>
            </a:r>
            <a:r>
              <a:rPr lang="en-US" sz="2400" dirty="0"/>
              <a:t> Because the core is protected, the need for major structural intervention is nearly eliminated, keeping maintenance costs low and predictable for decades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222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9B757-70ED-13A1-92E9-30D9735A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 Costs: A Summary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7033ADC-DA07-87DE-05D1-DDADFF3FC8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1140847"/>
              </p:ext>
            </p:extLst>
          </p:nvPr>
        </p:nvGraphicFramePr>
        <p:xfrm>
          <a:off x="971550" y="2014537"/>
          <a:ext cx="10858500" cy="40719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1625533241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480245215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3271437148"/>
                    </a:ext>
                  </a:extLst>
                </a:gridCol>
              </a:tblGrid>
              <a:tr h="81426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Typical Lifespan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30 – 50 Years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75+ Years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188790150"/>
                  </a:ext>
                </a:extLst>
              </a:tr>
              <a:tr h="8144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Initial Install (per LF)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$200 – $800+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$1,200 - $1500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409493"/>
                  </a:ext>
                </a:extLst>
              </a:tr>
              <a:tr h="8144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Minor Repair (per LF)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$100 – $250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Virtually None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388745290"/>
                  </a:ext>
                </a:extLst>
              </a:tr>
              <a:tr h="8144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Major Structural Repair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$5,000 – $15,000 per event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Rarely Required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959763525"/>
                  </a:ext>
                </a:extLst>
              </a:tr>
              <a:tr h="8144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>
                          <a:effectLst/>
                        </a:rPr>
                        <a:t>Primary Failure Cause</a:t>
                      </a:r>
                      <a:endParaRPr lang="en-US" sz="18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Rebar corrosion &amp; spalling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buNone/>
                      </a:pPr>
                      <a:r>
                        <a:rPr lang="en-US" sz="1800" kern="100" dirty="0">
                          <a:effectLst/>
                        </a:rPr>
                        <a:t>UV/Impact (extremely rare)</a:t>
                      </a:r>
                      <a:endParaRPr lang="en-US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68671628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5AE6573-A7AE-C25D-7267-B50439B0C7D5}"/>
              </a:ext>
            </a:extLst>
          </p:cNvPr>
          <p:cNvSpPr txBox="1"/>
          <p:nvPr/>
        </p:nvSpPr>
        <p:spPr>
          <a:xfrm>
            <a:off x="5360276" y="1427109"/>
            <a:ext cx="2280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Concrete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EB4810-FAD1-9EF5-48E9-4485C39C0D7B}"/>
              </a:ext>
            </a:extLst>
          </p:cNvPr>
          <p:cNvSpPr txBox="1"/>
          <p:nvPr/>
        </p:nvSpPr>
        <p:spPr>
          <a:xfrm>
            <a:off x="8915400" y="1408386"/>
            <a:ext cx="2280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TruLine</a:t>
            </a:r>
          </a:p>
        </p:txBody>
      </p:sp>
    </p:spTree>
    <p:extLst>
      <p:ext uri="{BB962C8B-B14F-4D97-AF65-F5344CB8AC3E}">
        <p14:creationId xmlns:p14="http://schemas.microsoft.com/office/powerpoint/2010/main" val="3304441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3E178-E63D-D61D-1B07-DAE5A7D0F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Suite - Part 1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E5216-CD6F-64E0-308A-1CA6675A8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ManageCASA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Second full year of operation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Still has lingering issues with invoices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Staff confusion over undocumented features – Learning Curve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Lack of adequate help files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Major improvement areas identified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Still working through TOPS legacy database transfer issues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Being corrected via the Property Audit Process 87 -90% Complete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Requires quarterly update to maintain accuracy – Regardless of the tool used</a:t>
            </a:r>
          </a:p>
        </p:txBody>
      </p:sp>
    </p:spTree>
    <p:extLst>
      <p:ext uri="{BB962C8B-B14F-4D97-AF65-F5344CB8AC3E}">
        <p14:creationId xmlns:p14="http://schemas.microsoft.com/office/powerpoint/2010/main" val="1205249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DEB45-41AD-2C4C-1EBC-2B167CC99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 </a:t>
            </a:r>
            <a:r>
              <a:rPr lang="en-US" sz="2000" dirty="0"/>
              <a:t>continued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D08B7-7AAD-2650-0B02-1353BCE88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ManageCASA Strengths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Adequate for Large Associations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Update from local files (Excel, Monday, etc.)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Secure eVoting and Survey Polls: Reliable and Quick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Affordable when compared to alternatives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Integrated financial tools work well with sufficient user training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Excellent customer support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51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9BE0B-D851-6ADC-CD9C-15CE4791D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 </a:t>
            </a:r>
            <a:r>
              <a:rPr lang="en-US" sz="2000" dirty="0"/>
              <a:t>continued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5A796-4EF7-71E3-5B10-E901EC404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ManageCASA Recommendation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Continue the course for another year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Identify and resolve the short comings in the Invoice Process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Evaluate cost effective solutions or refinements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Conversion to a modern, database tool with Augmented AI tools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Industry standard accounting and eVoting tools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Simpler communications and calendar tools</a:t>
            </a:r>
          </a:p>
        </p:txBody>
      </p:sp>
    </p:spTree>
    <p:extLst>
      <p:ext uri="{BB962C8B-B14F-4D97-AF65-F5344CB8AC3E}">
        <p14:creationId xmlns:p14="http://schemas.microsoft.com/office/powerpoint/2010/main" val="957445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E643B-DDF4-48E2-A255-CCB411969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Suite - Part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8F894-3037-279E-BCDE-829AE90B6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 Quantum Geographical Information System (QGIS) – Open Source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suitable than NuecesCAD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Displays Nueces County Parcel Maps published multiple times each tax year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Used to graphically create an attributes table of Island properties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Forms the basis of our property audit and configuration management process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Filtered attributes table uploaded to ManageCASA to update our property table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Used to create Map Overlays for documenting bulkhead work, No Wake Sign locations, etc.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Used with imported maps to generate “What-If” flood maps for the Island</a:t>
            </a:r>
          </a:p>
        </p:txBody>
      </p:sp>
    </p:spTree>
    <p:extLst>
      <p:ext uri="{BB962C8B-B14F-4D97-AF65-F5344CB8AC3E}">
        <p14:creationId xmlns:p14="http://schemas.microsoft.com/office/powerpoint/2010/main" val="2485127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07A0D-5C26-8DD1-4C75-410EE5C4E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QGIS Examples – Parcel Maps by Year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1EFC71-3BEB-279A-FC7D-0275A6CEF9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13162" y="1360416"/>
            <a:ext cx="9129121" cy="512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31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17273-9FBA-DD48-1338-129E116C5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QGIS Examples – Flood Map Analysis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BDAFF3-ECB7-A995-7DE9-2255913F5E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Actual 2017 Digital Elevation Map (DEM)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Includes 8 – 10 Foot Berm at the future site of the Don Pat Bridge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Flood Map shows the impact of a 6’ Tidal Surge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Base on Landsat Elevation Data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Now with the Don Pat Bridge in place Tidal Surges above 1.5 to 2 feet threaten our properties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97723-42A6-388A-8808-7452B887F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282" y="1376796"/>
            <a:ext cx="4343400" cy="5295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475664-F54B-F6E2-3376-1F94A6ECDDC3}"/>
              </a:ext>
            </a:extLst>
          </p:cNvPr>
          <p:cNvSpPr txBox="1"/>
          <p:nvPr/>
        </p:nvSpPr>
        <p:spPr>
          <a:xfrm>
            <a:off x="6307283" y="6019823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Gray is good; any shade of red is water</a:t>
            </a:r>
          </a:p>
        </p:txBody>
      </p:sp>
    </p:spTree>
    <p:extLst>
      <p:ext uri="{BB962C8B-B14F-4D97-AF65-F5344CB8AC3E}">
        <p14:creationId xmlns:p14="http://schemas.microsoft.com/office/powerpoint/2010/main" val="3483105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1845</TotalTime>
  <Words>2007</Words>
  <Application>Microsoft Macintosh PowerPoint</Application>
  <PresentationFormat>Widescreen</PresentationFormat>
  <Paragraphs>221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Aptos</vt:lpstr>
      <vt:lpstr>Aptos Display</vt:lpstr>
      <vt:lpstr>Arial</vt:lpstr>
      <vt:lpstr>Times New Roman</vt:lpstr>
      <vt:lpstr>Office Theme</vt:lpstr>
      <vt:lpstr>2025 Recap</vt:lpstr>
      <vt:lpstr>2025 Bulkhead Repair Synopsis</vt:lpstr>
      <vt:lpstr>The 3-Part Property Management Tool Suite </vt:lpstr>
      <vt:lpstr>Tool Suite - Part 1</vt:lpstr>
      <vt:lpstr>Part 1 continued</vt:lpstr>
      <vt:lpstr>Part 1 continued</vt:lpstr>
      <vt:lpstr>Tool Suite - Part 2</vt:lpstr>
      <vt:lpstr>QGIS Examples – Parcel Maps by Year</vt:lpstr>
      <vt:lpstr>QGIS Examples – Flood Map Analysis</vt:lpstr>
      <vt:lpstr>QGIS Examples – No Wake Sign Map Overlays</vt:lpstr>
      <vt:lpstr>Tool Suite - Part 3</vt:lpstr>
      <vt:lpstr>Monday - Vs - ManageCASA</vt:lpstr>
      <vt:lpstr>The Future Road Map for our Property Management System</vt:lpstr>
      <vt:lpstr>The Audit Process </vt:lpstr>
      <vt:lpstr>PIPOA Canals and Waterways – A Synopsis</vt:lpstr>
      <vt:lpstr>The Fundamental Modeling Dilemma</vt:lpstr>
      <vt:lpstr>Dilemma continued</vt:lpstr>
      <vt:lpstr>Dilemma continued at Encantada</vt:lpstr>
      <vt:lpstr>Dilemma continued at Encantada</vt:lpstr>
      <vt:lpstr>The Path Forward</vt:lpstr>
      <vt:lpstr>2026 Road Map</vt:lpstr>
      <vt:lpstr>2026 ACC Process Improvement </vt:lpstr>
      <vt:lpstr>ACC Semi-Automated Process via AI</vt:lpstr>
      <vt:lpstr>Semi-Automated Process via AI continued</vt:lpstr>
      <vt:lpstr>Semi-Automated Process via AI continued</vt:lpstr>
      <vt:lpstr>Semi-Automated Process via AI continued</vt:lpstr>
      <vt:lpstr>Worksheet eVoting upgrade for Elections</vt:lpstr>
      <vt:lpstr>Boat Ramp Permits move to ManageCASA</vt:lpstr>
      <vt:lpstr>Bulkhead Plan for this Year</vt:lpstr>
      <vt:lpstr>Bulkhead Plan continued</vt:lpstr>
      <vt:lpstr>Anticipated Maintenance Costs</vt:lpstr>
      <vt:lpstr>Maintenance Costs: A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Richard McGinley</dc:creator>
  <cp:lastModifiedBy>Richard McGinley</cp:lastModifiedBy>
  <cp:revision>81</cp:revision>
  <dcterms:created xsi:type="dcterms:W3CDTF">2026-03-22T21:57:29Z</dcterms:created>
  <dcterms:modified xsi:type="dcterms:W3CDTF">2026-03-26T20:51:46Z</dcterms:modified>
</cp:coreProperties>
</file>