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32" r:id="rId1"/>
    <p:sldMasterId id="2147483850" r:id="rId2"/>
  </p:sldMasterIdLst>
  <p:notesMasterIdLst>
    <p:notesMasterId r:id="rId57"/>
  </p:notesMasterIdLst>
  <p:handoutMasterIdLst>
    <p:handoutMasterId r:id="rId58"/>
  </p:handoutMasterIdLst>
  <p:sldIdLst>
    <p:sldId id="256" r:id="rId3"/>
    <p:sldId id="257" r:id="rId4"/>
    <p:sldId id="259" r:id="rId5"/>
    <p:sldId id="260" r:id="rId6"/>
    <p:sldId id="261" r:id="rId7"/>
    <p:sldId id="262" r:id="rId8"/>
    <p:sldId id="298" r:id="rId9"/>
    <p:sldId id="301" r:id="rId10"/>
    <p:sldId id="302" r:id="rId11"/>
    <p:sldId id="305" r:id="rId12"/>
    <p:sldId id="306" r:id="rId13"/>
    <p:sldId id="263" r:id="rId14"/>
    <p:sldId id="329" r:id="rId15"/>
    <p:sldId id="264" r:id="rId16"/>
    <p:sldId id="267" r:id="rId17"/>
    <p:sldId id="268" r:id="rId18"/>
    <p:sldId id="283" r:id="rId19"/>
    <p:sldId id="281" r:id="rId20"/>
    <p:sldId id="280" r:id="rId21"/>
    <p:sldId id="308" r:id="rId22"/>
    <p:sldId id="337" r:id="rId23"/>
    <p:sldId id="282" r:id="rId24"/>
    <p:sldId id="339" r:id="rId25"/>
    <p:sldId id="311" r:id="rId26"/>
    <p:sldId id="284" r:id="rId27"/>
    <p:sldId id="310" r:id="rId28"/>
    <p:sldId id="309" r:id="rId29"/>
    <p:sldId id="285" r:id="rId30"/>
    <p:sldId id="286" r:id="rId31"/>
    <p:sldId id="287" r:id="rId32"/>
    <p:sldId id="334" r:id="rId33"/>
    <p:sldId id="341" r:id="rId34"/>
    <p:sldId id="338" r:id="rId35"/>
    <p:sldId id="317" r:id="rId36"/>
    <p:sldId id="312" r:id="rId37"/>
    <p:sldId id="313" r:id="rId38"/>
    <p:sldId id="314" r:id="rId39"/>
    <p:sldId id="315" r:id="rId40"/>
    <p:sldId id="316" r:id="rId41"/>
    <p:sldId id="333" r:id="rId42"/>
    <p:sldId id="330" r:id="rId43"/>
    <p:sldId id="342" r:id="rId44"/>
    <p:sldId id="343" r:id="rId45"/>
    <p:sldId id="348" r:id="rId46"/>
    <p:sldId id="346" r:id="rId47"/>
    <p:sldId id="347" r:id="rId48"/>
    <p:sldId id="291" r:id="rId49"/>
    <p:sldId id="292" r:id="rId50"/>
    <p:sldId id="294" r:id="rId51"/>
    <p:sldId id="295" r:id="rId52"/>
    <p:sldId id="345" r:id="rId53"/>
    <p:sldId id="296" r:id="rId54"/>
    <p:sldId id="344" r:id="rId55"/>
    <p:sldId id="297" r:id="rId56"/>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ihtz4FXmjvrooEm2zhe3z3qD0G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A4"/>
    <a:srgbClr val="FFFFFF"/>
    <a:srgbClr val="72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080E0B-481B-4E90-AF63-6E53B3D7F3BB}">
  <a:tblStyle styleId="{1F080E0B-481B-4E90-AF63-6E53B3D7F3B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47B725-4ECC-4788-B464-0DDA3FE75973}"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26" autoAdjust="0"/>
  </p:normalViewPr>
  <p:slideViewPr>
    <p:cSldViewPr snapToGrid="0">
      <p:cViewPr varScale="1">
        <p:scale>
          <a:sx n="82" d="100"/>
          <a:sy n="82" d="100"/>
        </p:scale>
        <p:origin x="1620" y="96"/>
      </p:cViewPr>
      <p:guideLst>
        <p:guide pos="3840"/>
        <p:guide orient="horz" pos="2160"/>
      </p:guideLst>
    </p:cSldViewPr>
  </p:slideViewPr>
  <p:outlineViewPr>
    <p:cViewPr>
      <p:scale>
        <a:sx n="33" d="100"/>
        <a:sy n="33" d="100"/>
      </p:scale>
      <p:origin x="0" y="-15966"/>
    </p:cViewPr>
  </p:outlineViewPr>
  <p:notesTextViewPr>
    <p:cViewPr>
      <p:scale>
        <a:sx n="1" d="1"/>
        <a:sy n="1" d="1"/>
      </p:scale>
      <p:origin x="0" y="0"/>
    </p:cViewPr>
  </p:notesTextViewPr>
  <p:notesViewPr>
    <p:cSldViewPr snapToGrid="0">
      <p:cViewPr varScale="1">
        <p:scale>
          <a:sx n="76" d="100"/>
          <a:sy n="76" d="100"/>
        </p:scale>
        <p:origin x="405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66975E-54BA-AA63-ED73-20DFF0B43CE4}"/>
              </a:ext>
            </a:extLst>
          </p:cNvPr>
          <p:cNvSpPr>
            <a:spLocks noGrp="1"/>
          </p:cNvSpPr>
          <p:nvPr>
            <p:ph type="hdr" sz="quarter"/>
          </p:nvPr>
        </p:nvSpPr>
        <p:spPr>
          <a:xfrm>
            <a:off x="3" y="12"/>
            <a:ext cx="3078384" cy="471347"/>
          </a:xfrm>
          <a:prstGeom prst="rect">
            <a:avLst/>
          </a:prstGeom>
        </p:spPr>
        <p:txBody>
          <a:bodyPr vert="horz" lIns="92397" tIns="46198" rIns="92397" bIns="46198" rtlCol="0"/>
          <a:lstStyle>
            <a:lvl1pPr algn="l">
              <a:defRPr sz="1200"/>
            </a:lvl1pPr>
          </a:lstStyle>
          <a:p>
            <a:endParaRPr lang="en-US"/>
          </a:p>
        </p:txBody>
      </p:sp>
      <p:sp>
        <p:nvSpPr>
          <p:cNvPr id="3" name="Date Placeholder 2">
            <a:extLst>
              <a:ext uri="{FF2B5EF4-FFF2-40B4-BE49-F238E27FC236}">
                <a16:creationId xmlns:a16="http://schemas.microsoft.com/office/drawing/2014/main" id="{F936382A-E2C8-B933-50F4-F0B06C75EE51}"/>
              </a:ext>
            </a:extLst>
          </p:cNvPr>
          <p:cNvSpPr>
            <a:spLocks noGrp="1"/>
          </p:cNvSpPr>
          <p:nvPr>
            <p:ph type="dt" sz="quarter" idx="1"/>
          </p:nvPr>
        </p:nvSpPr>
        <p:spPr>
          <a:xfrm>
            <a:off x="4022490" y="12"/>
            <a:ext cx="3078384" cy="471347"/>
          </a:xfrm>
          <a:prstGeom prst="rect">
            <a:avLst/>
          </a:prstGeom>
        </p:spPr>
        <p:txBody>
          <a:bodyPr vert="horz" lIns="92397" tIns="46198" rIns="92397" bIns="46198" rtlCol="0"/>
          <a:lstStyle>
            <a:lvl1pPr algn="r">
              <a:defRPr sz="1200"/>
            </a:lvl1pPr>
          </a:lstStyle>
          <a:p>
            <a:fld id="{4FF5DC95-4A07-49D8-97CD-863E118F2D04}" type="datetimeFigureOut">
              <a:rPr lang="en-US" smtClean="0"/>
              <a:t>10/19/2024</a:t>
            </a:fld>
            <a:endParaRPr lang="en-US"/>
          </a:p>
        </p:txBody>
      </p:sp>
      <p:sp>
        <p:nvSpPr>
          <p:cNvPr id="4" name="Footer Placeholder 3">
            <a:extLst>
              <a:ext uri="{FF2B5EF4-FFF2-40B4-BE49-F238E27FC236}">
                <a16:creationId xmlns:a16="http://schemas.microsoft.com/office/drawing/2014/main" id="{5D4F5ADD-A8B9-E4F9-BAB1-AB579DC3EED2}"/>
              </a:ext>
            </a:extLst>
          </p:cNvPr>
          <p:cNvSpPr>
            <a:spLocks noGrp="1"/>
          </p:cNvSpPr>
          <p:nvPr>
            <p:ph type="ftr" sz="quarter" idx="2"/>
          </p:nvPr>
        </p:nvSpPr>
        <p:spPr>
          <a:xfrm>
            <a:off x="3" y="8917135"/>
            <a:ext cx="3078384" cy="471347"/>
          </a:xfrm>
          <a:prstGeom prst="rect">
            <a:avLst/>
          </a:prstGeom>
        </p:spPr>
        <p:txBody>
          <a:bodyPr vert="horz" lIns="92397" tIns="46198" rIns="92397" bIns="4619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39A4A2-2ABA-9492-0C33-9B7EA917993C}"/>
              </a:ext>
            </a:extLst>
          </p:cNvPr>
          <p:cNvSpPr>
            <a:spLocks noGrp="1"/>
          </p:cNvSpPr>
          <p:nvPr>
            <p:ph type="sldNum" sz="quarter" idx="3"/>
          </p:nvPr>
        </p:nvSpPr>
        <p:spPr>
          <a:xfrm>
            <a:off x="4022490" y="8917135"/>
            <a:ext cx="3078384" cy="471347"/>
          </a:xfrm>
          <a:prstGeom prst="rect">
            <a:avLst/>
          </a:prstGeom>
        </p:spPr>
        <p:txBody>
          <a:bodyPr vert="horz" lIns="92397" tIns="46198" rIns="92397" bIns="46198" rtlCol="0" anchor="b"/>
          <a:lstStyle>
            <a:lvl1pPr algn="r">
              <a:defRPr sz="1200"/>
            </a:lvl1pPr>
          </a:lstStyle>
          <a:p>
            <a:fld id="{F545CDEB-BC3E-462D-A336-20AF663A96DC}" type="slidenum">
              <a:rPr lang="en-US" smtClean="0"/>
              <a:t>‹#›</a:t>
            </a:fld>
            <a:endParaRPr lang="en-US"/>
          </a:p>
        </p:txBody>
      </p:sp>
    </p:spTree>
    <p:extLst>
      <p:ext uri="{BB962C8B-B14F-4D97-AF65-F5344CB8AC3E}">
        <p14:creationId xmlns:p14="http://schemas.microsoft.com/office/powerpoint/2010/main" val="18755868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11"/>
            <a:ext cx="3077741" cy="471054"/>
          </a:xfrm>
          <a:prstGeom prst="rect">
            <a:avLst/>
          </a:prstGeom>
          <a:noFill/>
          <a:ln>
            <a:noFill/>
          </a:ln>
        </p:spPr>
        <p:txBody>
          <a:bodyPr spcFirstLastPara="1" wrap="square" lIns="94124" tIns="47049" rIns="94124" bIns="47049"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095" y="11"/>
            <a:ext cx="3077741" cy="471054"/>
          </a:xfrm>
          <a:prstGeom prst="rect">
            <a:avLst/>
          </a:prstGeom>
          <a:noFill/>
          <a:ln>
            <a:noFill/>
          </a:ln>
        </p:spPr>
        <p:txBody>
          <a:bodyPr spcFirstLastPara="1" wrap="square" lIns="94124" tIns="47049" rIns="94124" bIns="47049"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2" y="8917429"/>
            <a:ext cx="3077741" cy="471053"/>
          </a:xfrm>
          <a:prstGeom prst="rect">
            <a:avLst/>
          </a:prstGeom>
          <a:noFill/>
          <a:ln>
            <a:noFill/>
          </a:ln>
        </p:spPr>
        <p:txBody>
          <a:bodyPr spcFirstLastPara="1" wrap="square" lIns="94124" tIns="47049" rIns="94124" bIns="47049"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095" y="8917429"/>
            <a:ext cx="3077741" cy="471053"/>
          </a:xfrm>
          <a:prstGeom prst="rect">
            <a:avLst/>
          </a:prstGeom>
          <a:noFill/>
          <a:ln>
            <a:noFill/>
          </a:ln>
        </p:spPr>
        <p:txBody>
          <a:bodyPr spcFirstLastPara="1" wrap="square" lIns="94124" tIns="47049" rIns="94124" bIns="47049" anchor="b" anchorCtr="0">
            <a:noAutofit/>
          </a:bodyPr>
          <a:lstStyle/>
          <a:p>
            <a:pPr algn="r">
              <a:buSzPts val="1200"/>
            </a:pPr>
            <a:fld id="{00000000-1234-1234-1234-123412341234}" type="slidenum">
              <a:rPr lang="en-US"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sz="2400" b="1" dirty="0">
                <a:solidFill>
                  <a:srgbClr val="38761D"/>
                </a:solidFill>
              </a:rPr>
              <a:t>JOHN </a:t>
            </a:r>
            <a:r>
              <a:rPr lang="en-US" sz="2400" dirty="0"/>
              <a:t> </a:t>
            </a:r>
            <a:r>
              <a:rPr lang="en-US" dirty="0"/>
              <a:t>will welcome everyone and call the meeting to Order</a:t>
            </a:r>
            <a:endParaRPr dirty="0"/>
          </a:p>
        </p:txBody>
      </p:sp>
      <p:sp>
        <p:nvSpPr>
          <p:cNvPr id="507" name="Google Shape;507;p1: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7E5C690D-3EE1-6666-7AEB-612C22FB9DAD}"/>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a:t>
            </a:fld>
            <a:endParaRPr lang="en-US"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see next slide</a:t>
            </a:r>
          </a:p>
          <a:p>
            <a:endParaRPr lang="en-US" dirty="0"/>
          </a:p>
        </p:txBody>
      </p:sp>
      <p:sp>
        <p:nvSpPr>
          <p:cNvPr id="6" name="Slide Number Placeholder 5">
            <a:extLst>
              <a:ext uri="{FF2B5EF4-FFF2-40B4-BE49-F238E27FC236}">
                <a16:creationId xmlns:a16="http://schemas.microsoft.com/office/drawing/2014/main" id="{1EFE8A5F-FF32-B410-277D-E93D1F904824}"/>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10</a:t>
            </a:fld>
            <a:endParaRPr lang="en-US" sz="1200">
              <a:solidFill>
                <a:schemeClr val="dk1"/>
              </a:solidFill>
            </a:endParaRPr>
          </a:p>
        </p:txBody>
      </p:sp>
    </p:spTree>
    <p:extLst>
      <p:ext uri="{BB962C8B-B14F-4D97-AF65-F5344CB8AC3E}">
        <p14:creationId xmlns:p14="http://schemas.microsoft.com/office/powerpoint/2010/main" val="328296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extra income of $3600 went into the Equity pot.  This is basically our savings accounts.</a:t>
            </a:r>
          </a:p>
        </p:txBody>
      </p:sp>
      <p:sp>
        <p:nvSpPr>
          <p:cNvPr id="6" name="Slide Number Placeholder 5">
            <a:extLst>
              <a:ext uri="{FF2B5EF4-FFF2-40B4-BE49-F238E27FC236}">
                <a16:creationId xmlns:a16="http://schemas.microsoft.com/office/drawing/2014/main" id="{99919D25-0D60-4320-DED3-667466A48D67}"/>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11</a:t>
            </a:fld>
            <a:endParaRPr lang="en-US" sz="1200">
              <a:solidFill>
                <a:schemeClr val="dk1"/>
              </a:solidFill>
            </a:endParaRPr>
          </a:p>
        </p:txBody>
      </p:sp>
    </p:spTree>
    <p:extLst>
      <p:ext uri="{BB962C8B-B14F-4D97-AF65-F5344CB8AC3E}">
        <p14:creationId xmlns:p14="http://schemas.microsoft.com/office/powerpoint/2010/main" val="76793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583d6efcf7_0_2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583d6efcf7_0_23:notes"/>
          <p:cNvSpPr txBox="1">
            <a:spLocks noGrp="1"/>
          </p:cNvSpPr>
          <p:nvPr>
            <p:ph type="body" idx="1"/>
          </p:nvPr>
        </p:nvSpPr>
        <p:spPr>
          <a:xfrm>
            <a:off x="710249" y="4518213"/>
            <a:ext cx="5681980" cy="3168611"/>
          </a:xfrm>
          <a:prstGeom prst="rect">
            <a:avLst/>
          </a:prstGeom>
        </p:spPr>
        <p:txBody>
          <a:bodyPr spcFirstLastPara="1" wrap="square" lIns="94124" tIns="47049" rIns="94124" bIns="47049" anchor="t" anchorCtr="0">
            <a:noAutofit/>
          </a:bodyPr>
          <a:lstStyle/>
          <a:p>
            <a:pPr marL="0" indent="0"/>
            <a:r>
              <a:rPr lang="en-US" b="1" dirty="0">
                <a:solidFill>
                  <a:srgbClr val="FF0000"/>
                </a:solidFill>
              </a:rPr>
              <a:t>Susan </a:t>
            </a:r>
            <a:r>
              <a:rPr lang="en-US" dirty="0"/>
              <a:t>will Explain the Capital Expenditures.  This is what was spent from the savings accounts, not from our annual income.</a:t>
            </a:r>
          </a:p>
          <a:p>
            <a:pPr marL="0" indent="0"/>
            <a:endParaRPr lang="en-US" dirty="0"/>
          </a:p>
        </p:txBody>
      </p:sp>
      <p:sp>
        <p:nvSpPr>
          <p:cNvPr id="3" name="Slide Number Placeholder 2">
            <a:extLst>
              <a:ext uri="{FF2B5EF4-FFF2-40B4-BE49-F238E27FC236}">
                <a16:creationId xmlns:a16="http://schemas.microsoft.com/office/drawing/2014/main" id="{B3EA18B0-73E2-E464-E96B-5AD9806E631A}"/>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12</a:t>
            </a:fld>
            <a:endParaRPr lang="en-US"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Year’s Equity</a:t>
            </a:r>
            <a:r>
              <a:rPr lang="en-US" baseline="0" dirty="0"/>
              <a:t> was  at the end of the year was $62,112.36 so there was an overall decrease to the Equity, which is basically our “savings”</a:t>
            </a:r>
            <a:endParaRPr lang="en-US" dirty="0"/>
          </a:p>
        </p:txBody>
      </p:sp>
      <p:sp>
        <p:nvSpPr>
          <p:cNvPr id="6" name="Slide Number Placeholder 5">
            <a:extLst>
              <a:ext uri="{FF2B5EF4-FFF2-40B4-BE49-F238E27FC236}">
                <a16:creationId xmlns:a16="http://schemas.microsoft.com/office/drawing/2014/main" id="{A288330D-EC69-AE81-50EA-D608511CEEFA}"/>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13</a:t>
            </a:fld>
            <a:endParaRPr lang="en-US" sz="1200">
              <a:solidFill>
                <a:schemeClr val="dk1"/>
              </a:solidFill>
            </a:endParaRPr>
          </a:p>
        </p:txBody>
      </p:sp>
    </p:spTree>
    <p:extLst>
      <p:ext uri="{BB962C8B-B14F-4D97-AF65-F5344CB8AC3E}">
        <p14:creationId xmlns:p14="http://schemas.microsoft.com/office/powerpoint/2010/main" val="347094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583d6efcf7_0_3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583d6efcf7_0_38:notes"/>
          <p:cNvSpPr txBox="1">
            <a:spLocks noGrp="1"/>
          </p:cNvSpPr>
          <p:nvPr>
            <p:ph type="body" idx="1"/>
          </p:nvPr>
        </p:nvSpPr>
        <p:spPr>
          <a:xfrm>
            <a:off x="710249" y="4518213"/>
            <a:ext cx="5681980" cy="3168611"/>
          </a:xfrm>
          <a:prstGeom prst="rect">
            <a:avLst/>
          </a:prstGeom>
        </p:spPr>
        <p:txBody>
          <a:bodyPr spcFirstLastPara="1" wrap="square" lIns="94124" tIns="47049" rIns="94124" bIns="47049" anchor="t" anchorCtr="0">
            <a:noAutofit/>
          </a:bodyPr>
          <a:lstStyle/>
          <a:p>
            <a:pPr marL="0" indent="0"/>
            <a:r>
              <a:rPr lang="en-US" b="1" dirty="0"/>
              <a:t>Turn to next page in book</a:t>
            </a:r>
          </a:p>
          <a:p>
            <a:pPr marL="0" indent="0"/>
            <a:r>
              <a:rPr lang="en-US" dirty="0"/>
              <a:t>Review the assets of the Association – The $52,287.36 that we ended the fiscal year with is</a:t>
            </a:r>
            <a:r>
              <a:rPr lang="en-US" baseline="0" dirty="0"/>
              <a:t> divided between these accounts.  We cannot put it all into certificates and tie it up because we need it for operating expenses until dues start coming in this fall.</a:t>
            </a:r>
          </a:p>
          <a:p>
            <a:pPr marL="0" indent="0"/>
            <a:endParaRPr lang="en-US" baseline="0" dirty="0"/>
          </a:p>
          <a:p>
            <a:pPr marL="0" indent="0"/>
            <a:r>
              <a:rPr lang="en-US" baseline="0" dirty="0"/>
              <a:t>Ask if there are questions</a:t>
            </a:r>
          </a:p>
          <a:p>
            <a:pPr marL="0" indent="0"/>
            <a:endParaRPr lang="en-US" baseline="0" dirty="0"/>
          </a:p>
          <a:p>
            <a:pPr marL="0" indent="0"/>
            <a:r>
              <a:rPr lang="en-US" baseline="0" dirty="0"/>
              <a:t>Turn it back to John</a:t>
            </a:r>
            <a:endParaRPr dirty="0"/>
          </a:p>
        </p:txBody>
      </p:sp>
      <p:sp>
        <p:nvSpPr>
          <p:cNvPr id="3" name="Slide Number Placeholder 2">
            <a:extLst>
              <a:ext uri="{FF2B5EF4-FFF2-40B4-BE49-F238E27FC236}">
                <a16:creationId xmlns:a16="http://schemas.microsoft.com/office/drawing/2014/main" id="{6EA34B0C-0D08-9BFA-2CEC-85E4FE33D2DC}"/>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14</a:t>
            </a:fld>
            <a:endParaRPr lang="en-US"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5c086e8048_0_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5c086e8048_0_8:notes"/>
          <p:cNvSpPr txBox="1">
            <a:spLocks noGrp="1"/>
          </p:cNvSpPr>
          <p:nvPr>
            <p:ph type="body" idx="1"/>
          </p:nvPr>
        </p:nvSpPr>
        <p:spPr>
          <a:xfrm>
            <a:off x="710249" y="4518213"/>
            <a:ext cx="5681980" cy="3168611"/>
          </a:xfrm>
          <a:prstGeom prst="rect">
            <a:avLst/>
          </a:prstGeom>
        </p:spPr>
        <p:txBody>
          <a:bodyPr spcFirstLastPara="1" wrap="square" lIns="94124" tIns="47049" rIns="94124" bIns="47049" anchor="t" anchorCtr="0">
            <a:noAutofit/>
          </a:bodyPr>
          <a:lstStyle/>
          <a:p>
            <a:pPr marL="0" indent="0"/>
            <a:r>
              <a:rPr lang="en-US" b="1" dirty="0">
                <a:solidFill>
                  <a:srgbClr val="38761D"/>
                </a:solidFill>
              </a:rPr>
              <a:t>John: Ask for a motion to accept the treasurer’s report as presented.  Ask for a second.  All in favor.  The motion has passed</a:t>
            </a:r>
          </a:p>
          <a:p>
            <a:pPr marL="0" indent="0"/>
            <a:endParaRPr lang="en-US" b="1" dirty="0">
              <a:solidFill>
                <a:srgbClr val="38761D"/>
              </a:solidFill>
            </a:endParaRPr>
          </a:p>
          <a:p>
            <a:pPr marL="0" indent="0"/>
            <a:r>
              <a:rPr lang="en-US" b="0" dirty="0">
                <a:solidFill>
                  <a:srgbClr val="38761D"/>
                </a:solidFill>
              </a:rPr>
              <a:t>Review</a:t>
            </a:r>
            <a:r>
              <a:rPr lang="en-US" b="1" dirty="0">
                <a:solidFill>
                  <a:srgbClr val="38761D"/>
                </a:solidFill>
              </a:rPr>
              <a:t> </a:t>
            </a:r>
            <a:r>
              <a:rPr lang="en-US" b="0" dirty="0">
                <a:solidFill>
                  <a:srgbClr val="38761D"/>
                </a:solidFill>
              </a:rPr>
              <a:t>the points on</a:t>
            </a:r>
            <a:r>
              <a:rPr lang="en-US" b="0" baseline="0" dirty="0">
                <a:solidFill>
                  <a:srgbClr val="38761D"/>
                </a:solidFill>
              </a:rPr>
              <a:t> this slide and then note t</a:t>
            </a:r>
            <a:r>
              <a:rPr lang="en-US" b="0" dirty="0"/>
              <a:t>he </a:t>
            </a:r>
            <a:r>
              <a:rPr lang="en-US" dirty="0"/>
              <a:t>Board requested a REVIEW </a:t>
            </a:r>
            <a:r>
              <a:rPr lang="en-US" baseline="0" dirty="0"/>
              <a:t>AUDIT of the </a:t>
            </a:r>
            <a:r>
              <a:rPr lang="en-US" dirty="0"/>
              <a:t>Association’s records for the past fiscal year.   PAGE 16 in Handout</a:t>
            </a:r>
          </a:p>
          <a:p>
            <a:pPr marL="0" indent="0"/>
            <a:r>
              <a:rPr lang="en-US" dirty="0"/>
              <a:t>Read the portions of the audit report that state the good things we are doing and point out the things we should work on.  (It is not necessary that the entire report be read)</a:t>
            </a:r>
            <a:endParaRPr dirty="0"/>
          </a:p>
        </p:txBody>
      </p:sp>
      <p:sp>
        <p:nvSpPr>
          <p:cNvPr id="3" name="Slide Number Placeholder 2">
            <a:extLst>
              <a:ext uri="{FF2B5EF4-FFF2-40B4-BE49-F238E27FC236}">
                <a16:creationId xmlns:a16="http://schemas.microsoft.com/office/drawing/2014/main" id="{55645130-80F6-96C1-C021-C0C9E3244DBA}"/>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15</a:t>
            </a:fld>
            <a:endParaRPr lang="en-US"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 will announce that board members </a:t>
            </a:r>
            <a:r>
              <a:rPr lang="en-US" dirty="0"/>
              <a:t>will present our accomplishments for the past year</a:t>
            </a:r>
            <a:endParaRPr dirty="0"/>
          </a:p>
        </p:txBody>
      </p:sp>
      <p:sp>
        <p:nvSpPr>
          <p:cNvPr id="604" name="Google Shape;604;p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A313D1D0-3BAE-BCFF-E186-1F410C9B473E}"/>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16</a:t>
            </a:fld>
            <a:endParaRPr lang="en-US"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55388caea7_1_28: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JOHN</a:t>
            </a:r>
            <a:r>
              <a:rPr lang="en-US" dirty="0"/>
              <a:t> There were some dead trees that need to be addressed.  They were removed, trimmed, or replaced on a case-by-case basis.</a:t>
            </a:r>
            <a:endParaRPr dirty="0"/>
          </a:p>
        </p:txBody>
      </p:sp>
      <p:sp>
        <p:nvSpPr>
          <p:cNvPr id="727" name="Google Shape;727;g155388caea7_1_28: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56AADFA0-F80E-3747-F956-419BF9D35B58}"/>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17</a:t>
            </a:fld>
            <a:endParaRPr lang="en-US" sz="1200">
              <a:solidFill>
                <a:schemeClr val="dk1"/>
              </a:solidFill>
            </a:endParaRPr>
          </a:p>
        </p:txBody>
      </p:sp>
    </p:spTree>
    <p:extLst>
      <p:ext uri="{BB962C8B-B14F-4D97-AF65-F5344CB8AC3E}">
        <p14:creationId xmlns:p14="http://schemas.microsoft.com/office/powerpoint/2010/main" val="244361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SUSAN</a:t>
            </a:r>
            <a:r>
              <a:rPr lang="en-US" dirty="0"/>
              <a:t> The stump grinding was done on several stumps around the neighborhood where trees have been removed over the years.</a:t>
            </a:r>
          </a:p>
        </p:txBody>
      </p:sp>
      <p:sp>
        <p:nvSpPr>
          <p:cNvPr id="709" name="Google Shape;709;p1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341B9BF1-AC25-2ABB-C487-8C6B137B25ED}"/>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18</a:t>
            </a:fld>
            <a:endParaRPr lang="en-US"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4: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sz="1400" b="1" dirty="0"/>
              <a:t>SUSAN </a:t>
            </a:r>
            <a:r>
              <a:rPr lang="en-US" dirty="0"/>
              <a:t>Last year we had the large tree removed from the canal bank.  This year we authorized payment to have the stump ground down.    The root system of the tree had encroached all along the bank, so it was not just the stump, but the large roots as well.</a:t>
            </a:r>
          </a:p>
        </p:txBody>
      </p:sp>
      <p:sp>
        <p:nvSpPr>
          <p:cNvPr id="701" name="Google Shape;701;p1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A94F8B49-025E-1D36-F763-EFBC8919B8B8}"/>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19</a:t>
            </a:fld>
            <a:endParaRPr lang="en-US"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83d6efcf7_0_13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a:t>
            </a:r>
            <a:r>
              <a:rPr lang="en-US" dirty="0"/>
              <a:t> will introduce the Board members.  Announce </a:t>
            </a:r>
            <a:r>
              <a:rPr lang="en-US" dirty="0" err="1"/>
              <a:t>Ynette</a:t>
            </a:r>
            <a:r>
              <a:rPr lang="en-US" dirty="0"/>
              <a:t> Marx will be taking minutes for tonight’s business.   </a:t>
            </a:r>
            <a:endParaRPr dirty="0"/>
          </a:p>
        </p:txBody>
      </p:sp>
      <p:sp>
        <p:nvSpPr>
          <p:cNvPr id="515" name="Google Shape;515;g1583d6efcf7_0_13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F5ACE5CA-0C81-43EC-83A3-3218B9CAE856}"/>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a:t>
            </a:fld>
            <a:endParaRPr lang="en-US"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CHRISTOPHER</a:t>
            </a:r>
            <a:r>
              <a:rPr lang="en-US" dirty="0"/>
              <a:t> The pump area is the HOA’s responsibility.  The Waterford Homeowners’ Association planted sod and installed sprinklers in the area.  T &amp; T will now include that area in the weekly lawn care.</a:t>
            </a:r>
          </a:p>
          <a:p>
            <a:pPr marL="0" indent="0"/>
            <a:endParaRPr lang="en-US" dirty="0"/>
          </a:p>
          <a:p>
            <a:pPr marL="0" indent="0"/>
            <a:r>
              <a:rPr lang="en-US" dirty="0"/>
              <a:t>Now that is has been cleaned up, we have informed the homeowners along the canal that it is their responsibility to maintain it.   Nothing but grass should be planted between the fence line and the water.  Willows especially must be removed or cut down.</a:t>
            </a:r>
            <a:endParaRPr dirty="0"/>
          </a:p>
        </p:txBody>
      </p:sp>
      <p:sp>
        <p:nvSpPr>
          <p:cNvPr id="709" name="Google Shape;709;p1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E0FD1E94-83D9-CC50-3D8B-02BDBF0782E4}"/>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20</a:t>
            </a:fld>
            <a:endParaRPr lang="en-US" sz="1200">
              <a:solidFill>
                <a:schemeClr val="dk1"/>
              </a:solidFill>
            </a:endParaRPr>
          </a:p>
        </p:txBody>
      </p:sp>
    </p:spTree>
    <p:extLst>
      <p:ext uri="{BB962C8B-B14F-4D97-AF65-F5344CB8AC3E}">
        <p14:creationId xmlns:p14="http://schemas.microsoft.com/office/powerpoint/2010/main" val="165715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YNETTE</a:t>
            </a:r>
            <a:r>
              <a:rPr lang="en-US" dirty="0"/>
              <a:t>  At the end of Burgundy Drive we worked with the city to get the wetlands cleaned up last year.  This a map showing the scope of our common area.</a:t>
            </a:r>
            <a:endParaRPr dirty="0"/>
          </a:p>
        </p:txBody>
      </p:sp>
      <p:sp>
        <p:nvSpPr>
          <p:cNvPr id="718" name="Google Shape;718;g1583d6efcf7_0_14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D880EDC1-8E4E-35E9-59EF-B53AE43A978B}"/>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21</a:t>
            </a:fld>
            <a:endParaRPr lang="en-US" sz="1200">
              <a:solidFill>
                <a:schemeClr val="dk1"/>
              </a:solidFill>
            </a:endParaRPr>
          </a:p>
        </p:txBody>
      </p:sp>
    </p:spTree>
    <p:extLst>
      <p:ext uri="{BB962C8B-B14F-4D97-AF65-F5344CB8AC3E}">
        <p14:creationId xmlns:p14="http://schemas.microsoft.com/office/powerpoint/2010/main" val="507960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YNETTE</a:t>
            </a:r>
            <a:r>
              <a:rPr lang="en-US" dirty="0"/>
              <a:t> Last year, at the end of Burgundy Drive, we worked with the city to get the wetlands cleaned. up.  This year we have been working on additional fencing and trees.  This was completed just before our fiscal year  - September 30</a:t>
            </a:r>
            <a:r>
              <a:rPr lang="en-US" baseline="30000" dirty="0"/>
              <a:t>th  </a:t>
            </a:r>
            <a:r>
              <a:rPr lang="en-US" dirty="0"/>
              <a:t>  (we were not billed until the 24-25 fiscal year.</a:t>
            </a:r>
            <a:endParaRPr dirty="0"/>
          </a:p>
        </p:txBody>
      </p:sp>
      <p:sp>
        <p:nvSpPr>
          <p:cNvPr id="718" name="Google Shape;718;g1583d6efcf7_0_14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F4E6DCDC-F81D-D1CF-03A2-87AA0767E000}"/>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22</a:t>
            </a:fld>
            <a:endParaRPr lang="en-US"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dirty="0"/>
              <a:t>At the end of Burgundy Drive we worked with the city to get the wetlands cleaned up last year.  This year we have been working on additional fencing and trees.  This was completed just before our fiscal year  ended on  September 30</a:t>
            </a:r>
            <a:r>
              <a:rPr lang="en-US" baseline="30000" dirty="0"/>
              <a:t>th</a:t>
            </a:r>
            <a:endParaRPr dirty="0"/>
          </a:p>
        </p:txBody>
      </p:sp>
      <p:sp>
        <p:nvSpPr>
          <p:cNvPr id="718" name="Google Shape;718;g1583d6efcf7_0_14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1FEC6953-E56D-59C0-3E44-52FB0409C60E}"/>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23</a:t>
            </a:fld>
            <a:endParaRPr lang="en-US" sz="1200">
              <a:solidFill>
                <a:schemeClr val="dk1"/>
              </a:solidFill>
            </a:endParaRPr>
          </a:p>
        </p:txBody>
      </p:sp>
    </p:spTree>
    <p:extLst>
      <p:ext uri="{BB962C8B-B14F-4D97-AF65-F5344CB8AC3E}">
        <p14:creationId xmlns:p14="http://schemas.microsoft.com/office/powerpoint/2010/main" val="3207602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CHRISTOPHER</a:t>
            </a:r>
            <a:r>
              <a:rPr lang="en-US" dirty="0"/>
              <a:t>  Each sign, two at the north entrance and one at the south entrance had new lighting installed. Thank you, Christopher</a:t>
            </a:r>
            <a:endParaRPr dirty="0"/>
          </a:p>
        </p:txBody>
      </p:sp>
      <p:sp>
        <p:nvSpPr>
          <p:cNvPr id="718" name="Google Shape;718;g1583d6efcf7_0_14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63EF3EAA-1E97-A727-1869-03E8A0883A65}"/>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24</a:t>
            </a:fld>
            <a:endParaRPr lang="en-US" sz="1200">
              <a:solidFill>
                <a:schemeClr val="dk1"/>
              </a:solidFill>
            </a:endParaRPr>
          </a:p>
        </p:txBody>
      </p:sp>
    </p:spTree>
    <p:extLst>
      <p:ext uri="{BB962C8B-B14F-4D97-AF65-F5344CB8AC3E}">
        <p14:creationId xmlns:p14="http://schemas.microsoft.com/office/powerpoint/2010/main" val="3810364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chemeClr val="tx1"/>
                </a:solidFill>
              </a:rPr>
              <a:t>LAVINDA</a:t>
            </a:r>
            <a:r>
              <a:rPr lang="en-US" b="0" dirty="0">
                <a:solidFill>
                  <a:schemeClr val="tx1"/>
                </a:solidFill>
              </a:rPr>
              <a:t> Last November the Board purchased some holiday lights from Top Tier Lighting.  They store the lights and then put them up each November.  This way we only pay for the labor year</a:t>
            </a:r>
          </a:p>
          <a:p>
            <a:pPr marL="0" indent="0"/>
            <a:endParaRPr lang="en-US" b="0" dirty="0">
              <a:solidFill>
                <a:schemeClr val="tx1"/>
              </a:solidFill>
            </a:endParaRPr>
          </a:p>
          <a:p>
            <a:pPr marL="0" indent="0"/>
            <a:r>
              <a:rPr lang="en-US" b="0" dirty="0">
                <a:solidFill>
                  <a:schemeClr val="tx1"/>
                </a:solidFill>
              </a:rPr>
              <a:t>Our goal is to get power to the island at the north entrance (possibly solar) and then next add the islands’ trees to the plan.  </a:t>
            </a:r>
            <a:endParaRPr b="0" dirty="0">
              <a:solidFill>
                <a:schemeClr val="tx1"/>
              </a:solidFill>
            </a:endParaRPr>
          </a:p>
        </p:txBody>
      </p:sp>
      <p:sp>
        <p:nvSpPr>
          <p:cNvPr id="734" name="Google Shape;734;g1583d6efcf7_0_8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3C09051B-B4B6-70BB-9B1A-DBF9465F38E3}"/>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25</a:t>
            </a:fld>
            <a:endParaRPr lang="en-US"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chemeClr val="tx1"/>
                </a:solidFill>
              </a:rPr>
              <a:t>LAVINDA  </a:t>
            </a:r>
            <a:r>
              <a:rPr lang="en-US" b="0" dirty="0">
                <a:solidFill>
                  <a:srgbClr val="FF9900"/>
                </a:solidFill>
              </a:rPr>
              <a:t>We decorated the HOA entrances for the </a:t>
            </a:r>
            <a:r>
              <a:rPr lang="en-US" dirty="0"/>
              <a:t>4</a:t>
            </a:r>
            <a:r>
              <a:rPr lang="en-US" baseline="30000" dirty="0"/>
              <a:t>th</a:t>
            </a:r>
            <a:r>
              <a:rPr lang="en-US" dirty="0"/>
              <a:t> of July this year.  We plan to use the same decorations each year on Veterans Day this November.</a:t>
            </a:r>
            <a:endParaRPr dirty="0"/>
          </a:p>
        </p:txBody>
      </p:sp>
      <p:sp>
        <p:nvSpPr>
          <p:cNvPr id="734" name="Google Shape;734;g1583d6efcf7_0_8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267A8709-D405-E96B-E0FF-1B071C43C2A3}"/>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26</a:t>
            </a:fld>
            <a:endParaRPr lang="en-US" sz="1200">
              <a:solidFill>
                <a:schemeClr val="dk1"/>
              </a:solidFill>
            </a:endParaRPr>
          </a:p>
        </p:txBody>
      </p:sp>
    </p:spTree>
    <p:extLst>
      <p:ext uri="{BB962C8B-B14F-4D97-AF65-F5344CB8AC3E}">
        <p14:creationId xmlns:p14="http://schemas.microsoft.com/office/powerpoint/2010/main" val="950694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chemeClr val="tx1"/>
                </a:solidFill>
              </a:rPr>
              <a:t>LAVINDA  </a:t>
            </a:r>
            <a:r>
              <a:rPr lang="en-US" b="0" dirty="0">
                <a:solidFill>
                  <a:srgbClr val="FF9900"/>
                </a:solidFill>
              </a:rPr>
              <a:t>We had the 3rd annual </a:t>
            </a:r>
            <a:r>
              <a:rPr lang="en-US" dirty="0"/>
              <a:t>neighborhood yard sale.  Those that participated did well.  Next year we are changing the date to coincide with the Stonegate Neighborhood Annual Sale.   Hopefully this will bring more participation.</a:t>
            </a:r>
            <a:endParaRPr dirty="0"/>
          </a:p>
        </p:txBody>
      </p:sp>
      <p:sp>
        <p:nvSpPr>
          <p:cNvPr id="734" name="Google Shape;734;g1583d6efcf7_0_8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14B05C29-405A-C5BE-A862-7B4CEF020563}"/>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27</a:t>
            </a:fld>
            <a:endParaRPr lang="en-US" sz="1200">
              <a:solidFill>
                <a:schemeClr val="dk1"/>
              </a:solidFill>
            </a:endParaRPr>
          </a:p>
        </p:txBody>
      </p:sp>
    </p:spTree>
    <p:extLst>
      <p:ext uri="{BB962C8B-B14F-4D97-AF65-F5344CB8AC3E}">
        <p14:creationId xmlns:p14="http://schemas.microsoft.com/office/powerpoint/2010/main" val="3128408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6: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err="1">
                <a:solidFill>
                  <a:srgbClr val="FF9900"/>
                </a:solidFill>
              </a:rPr>
              <a:t>Lavinda</a:t>
            </a:r>
            <a:r>
              <a:rPr lang="en-US" dirty="0"/>
              <a:t> will report on the Ice Cream Social.  Note all the activities we had at the event.  Approximately 50 people participated.</a:t>
            </a:r>
            <a:endParaRPr dirty="0"/>
          </a:p>
        </p:txBody>
      </p:sp>
      <p:sp>
        <p:nvSpPr>
          <p:cNvPr id="741" name="Google Shape;741;p1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E8D8EA86-3FEA-1012-283D-89D473E5B097}"/>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28</a:t>
            </a:fld>
            <a:endParaRPr lang="en-US" sz="1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ABE</a:t>
            </a:r>
            <a:r>
              <a:rPr lang="en-US" b="0" dirty="0">
                <a:solidFill>
                  <a:srgbClr val="741B47"/>
                </a:solidFill>
              </a:rPr>
              <a:t> There were 2 significant issues with our sprinkler system, one at each entrance to Waterford. Total cost to repair both was $1,060.00</a:t>
            </a:r>
            <a:endParaRPr b="0"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8DD691B6-F2C8-248F-EA2B-23ADE27FA06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29</a:t>
            </a:fld>
            <a:endParaRPr lang="en-US"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FF00FF"/>
                </a:solidFill>
              </a:rPr>
              <a:t>LAURA </a:t>
            </a:r>
            <a:r>
              <a:rPr lang="en-US" dirty="0"/>
              <a:t>will announce:  Mr. President, we have determined there is a quorum represented either in person, by proxy, mail in, or digital ballots and I confirm that the Notice of Annual Meeting was mailed 30 days prior to the meeting.	</a:t>
            </a:r>
          </a:p>
          <a:p>
            <a:pPr marL="0" indent="0"/>
            <a:endParaRPr lang="en-US" dirty="0"/>
          </a:p>
          <a:p>
            <a:pPr marL="0" indent="0"/>
            <a:r>
              <a:rPr lang="en-US" dirty="0"/>
              <a:t>There are 182 households in Waterford.  Ten percent constitutes a quorum, which translates to 19 households.. There are _________ represented in person here today. In addition, we have _______ signed proxy assignments/or valid ballots that were submitted prior to the meeting.  That is a total of ________.  Therefore, we have met the requirement for a quorum.</a:t>
            </a:r>
            <a:endParaRPr dirty="0"/>
          </a:p>
        </p:txBody>
      </p:sp>
      <p:sp>
        <p:nvSpPr>
          <p:cNvPr id="530" name="Google Shape;530;p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7F228023-9D45-6359-0FF5-19EECD3A4853}"/>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a:t>
            </a:fld>
            <a:endParaRPr lang="en-US"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83d6efcf7_0_160: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ABE</a:t>
            </a:r>
            <a:r>
              <a:rPr lang="en-US" dirty="0"/>
              <a:t> will report</a:t>
            </a:r>
            <a:r>
              <a:rPr lang="en-US" baseline="0" dirty="0"/>
              <a:t> that established a policy for the canal upkeep – a copy is in their handout</a:t>
            </a:r>
          </a:p>
          <a:p>
            <a:pPr marL="0" indent="0"/>
            <a:endParaRPr lang="en-US" baseline="0" dirty="0"/>
          </a:p>
          <a:p>
            <a:pPr marL="0" indent="0"/>
            <a:r>
              <a:rPr lang="en-US" baseline="0" dirty="0"/>
              <a:t>See Pages 16-17 in your handouts</a:t>
            </a:r>
          </a:p>
          <a:p>
            <a:pPr marL="0" indent="0"/>
            <a:endParaRPr dirty="0"/>
          </a:p>
        </p:txBody>
      </p:sp>
      <p:sp>
        <p:nvSpPr>
          <p:cNvPr id="758" name="Google Shape;758;g1583d6efcf7_0_160: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97C27253-1D5D-CE22-1F1E-250B53AD02A8}"/>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30</a:t>
            </a:fld>
            <a:endParaRPr lang="en-US" sz="1200">
              <a:solidFill>
                <a:schemeClr val="dk1"/>
              </a:solidFill>
            </a:endParaRPr>
          </a:p>
        </p:txBody>
      </p:sp>
    </p:spTree>
    <p:extLst>
      <p:ext uri="{BB962C8B-B14F-4D97-AF65-F5344CB8AC3E}">
        <p14:creationId xmlns:p14="http://schemas.microsoft.com/office/powerpoint/2010/main" val="1327940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r>
              <a:rPr lang="en-US" dirty="0"/>
              <a:t>will explain this</a:t>
            </a:r>
          </a:p>
        </p:txBody>
      </p:sp>
      <p:sp>
        <p:nvSpPr>
          <p:cNvPr id="6" name="Slide Number Placeholder 5">
            <a:extLst>
              <a:ext uri="{FF2B5EF4-FFF2-40B4-BE49-F238E27FC236}">
                <a16:creationId xmlns:a16="http://schemas.microsoft.com/office/drawing/2014/main" id="{574C756C-66FF-0597-3A95-9A3B3ADE8BC3}"/>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31</a:t>
            </a:fld>
            <a:endParaRPr lang="en-US" sz="1200">
              <a:solidFill>
                <a:schemeClr val="dk1"/>
              </a:solidFill>
            </a:endParaRPr>
          </a:p>
        </p:txBody>
      </p:sp>
    </p:spTree>
    <p:extLst>
      <p:ext uri="{BB962C8B-B14F-4D97-AF65-F5344CB8AC3E}">
        <p14:creationId xmlns:p14="http://schemas.microsoft.com/office/powerpoint/2010/main" val="107701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r>
              <a:rPr lang="en-US" dirty="0"/>
              <a:t> will explain this</a:t>
            </a:r>
          </a:p>
        </p:txBody>
      </p:sp>
      <p:sp>
        <p:nvSpPr>
          <p:cNvPr id="6" name="Slide Number Placeholder 5">
            <a:extLst>
              <a:ext uri="{FF2B5EF4-FFF2-40B4-BE49-F238E27FC236}">
                <a16:creationId xmlns:a16="http://schemas.microsoft.com/office/drawing/2014/main" id="{7C450370-9260-2B62-E471-F54A0BC9CDE9}"/>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32</a:t>
            </a:fld>
            <a:endParaRPr lang="en-US" sz="1200">
              <a:solidFill>
                <a:schemeClr val="dk1"/>
              </a:solidFill>
            </a:endParaRPr>
          </a:p>
        </p:txBody>
      </p:sp>
    </p:spTree>
    <p:extLst>
      <p:ext uri="{BB962C8B-B14F-4D97-AF65-F5344CB8AC3E}">
        <p14:creationId xmlns:p14="http://schemas.microsoft.com/office/powerpoint/2010/main" val="2804660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r>
              <a:rPr lang="en-US" dirty="0"/>
              <a:t>will explain this</a:t>
            </a:r>
          </a:p>
        </p:txBody>
      </p:sp>
      <p:sp>
        <p:nvSpPr>
          <p:cNvPr id="6" name="Slide Number Placeholder 5">
            <a:extLst>
              <a:ext uri="{FF2B5EF4-FFF2-40B4-BE49-F238E27FC236}">
                <a16:creationId xmlns:a16="http://schemas.microsoft.com/office/drawing/2014/main" id="{58BD17E3-1BEB-5B15-EE54-AC3238353DDD}"/>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33</a:t>
            </a:fld>
            <a:endParaRPr lang="en-US" sz="1200">
              <a:solidFill>
                <a:schemeClr val="dk1"/>
              </a:solidFill>
            </a:endParaRPr>
          </a:p>
        </p:txBody>
      </p:sp>
    </p:spTree>
    <p:extLst>
      <p:ext uri="{BB962C8B-B14F-4D97-AF65-F5344CB8AC3E}">
        <p14:creationId xmlns:p14="http://schemas.microsoft.com/office/powerpoint/2010/main" val="3224122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YNETTE</a:t>
            </a:r>
            <a:r>
              <a:rPr lang="en-US" dirty="0"/>
              <a:t> will detail the upgrade of the HOA</a:t>
            </a:r>
            <a:r>
              <a:rPr lang="en-US" baseline="0" dirty="0"/>
              <a:t> website to accommodate submissions for online complaints </a:t>
            </a:r>
            <a:endParaRPr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2C32C970-6DA3-B722-1410-5D95B70DDA9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34</a:t>
            </a:fld>
            <a:endParaRPr lang="en-US" sz="1200">
              <a:solidFill>
                <a:schemeClr val="dk1"/>
              </a:solidFill>
            </a:endParaRPr>
          </a:p>
        </p:txBody>
      </p:sp>
    </p:spTree>
    <p:extLst>
      <p:ext uri="{BB962C8B-B14F-4D97-AF65-F5344CB8AC3E}">
        <p14:creationId xmlns:p14="http://schemas.microsoft.com/office/powerpoint/2010/main" val="2341278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 will announce members of the Board </a:t>
            </a:r>
            <a:r>
              <a:rPr lang="en-US" dirty="0"/>
              <a:t>will present our goals for the coming year</a:t>
            </a:r>
            <a:endParaRPr dirty="0"/>
          </a:p>
        </p:txBody>
      </p:sp>
      <p:sp>
        <p:nvSpPr>
          <p:cNvPr id="604" name="Google Shape;604;p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B4DB7AFD-8F40-B2E5-DF3C-0D25CE2438A9}"/>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35</a:t>
            </a:fld>
            <a:endParaRPr lang="en-US" sz="1200">
              <a:solidFill>
                <a:schemeClr val="dk1"/>
              </a:solidFill>
            </a:endParaRPr>
          </a:p>
        </p:txBody>
      </p:sp>
    </p:spTree>
    <p:extLst>
      <p:ext uri="{BB962C8B-B14F-4D97-AF65-F5344CB8AC3E}">
        <p14:creationId xmlns:p14="http://schemas.microsoft.com/office/powerpoint/2010/main" val="483059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JOHN </a:t>
            </a:r>
            <a:r>
              <a:rPr lang="en-US" b="0" dirty="0">
                <a:solidFill>
                  <a:srgbClr val="741B47"/>
                </a:solidFill>
              </a:rPr>
              <a:t>will discuss need for more volunteers beside just the board.</a:t>
            </a:r>
            <a:endParaRPr b="0"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7CDC25E6-E2C6-FF08-7762-2AABD058B74C}"/>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36</a:t>
            </a:fld>
            <a:endParaRPr lang="en-US" sz="1200">
              <a:solidFill>
                <a:schemeClr val="dk1"/>
              </a:solidFill>
            </a:endParaRPr>
          </a:p>
        </p:txBody>
      </p:sp>
    </p:spTree>
    <p:extLst>
      <p:ext uri="{BB962C8B-B14F-4D97-AF65-F5344CB8AC3E}">
        <p14:creationId xmlns:p14="http://schemas.microsoft.com/office/powerpoint/2010/main" val="2140836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YNETTE: </a:t>
            </a:r>
            <a:r>
              <a:rPr lang="en-US" b="0" dirty="0">
                <a:solidFill>
                  <a:srgbClr val="741B47"/>
                </a:solidFill>
              </a:rPr>
              <a:t>The board will work towards more </a:t>
            </a:r>
            <a:r>
              <a:rPr lang="en-US" dirty="0"/>
              <a:t>training for the Board and ACC and Compliance Committee.</a:t>
            </a:r>
            <a:endParaRPr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A3180175-BC31-A5A0-A2B7-A861CBFBDE46}"/>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37</a:t>
            </a:fld>
            <a:endParaRPr lang="en-US" sz="1200">
              <a:solidFill>
                <a:schemeClr val="dk1"/>
              </a:solidFill>
            </a:endParaRPr>
          </a:p>
        </p:txBody>
      </p:sp>
    </p:spTree>
    <p:extLst>
      <p:ext uri="{BB962C8B-B14F-4D97-AF65-F5344CB8AC3E}">
        <p14:creationId xmlns:p14="http://schemas.microsoft.com/office/powerpoint/2010/main" val="3701138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YNETTE</a:t>
            </a:r>
            <a:r>
              <a:rPr lang="en-US" dirty="0"/>
              <a:t> will explain the duck issue and the board’s decision concerning them.</a:t>
            </a:r>
            <a:endParaRPr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CADA4744-B542-5117-EF57-606AD25AD2F1}"/>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38</a:t>
            </a:fld>
            <a:endParaRPr lang="en-US" sz="1200">
              <a:solidFill>
                <a:schemeClr val="dk1"/>
              </a:solidFill>
            </a:endParaRPr>
          </a:p>
        </p:txBody>
      </p:sp>
    </p:spTree>
    <p:extLst>
      <p:ext uri="{BB962C8B-B14F-4D97-AF65-F5344CB8AC3E}">
        <p14:creationId xmlns:p14="http://schemas.microsoft.com/office/powerpoint/2010/main" val="356777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741B47"/>
                </a:solidFill>
              </a:rPr>
              <a:t>ABE </a:t>
            </a:r>
            <a:r>
              <a:rPr lang="en-US" b="1" baseline="0" dirty="0">
                <a:solidFill>
                  <a:srgbClr val="741B47"/>
                </a:solidFill>
              </a:rPr>
              <a:t> </a:t>
            </a:r>
            <a:r>
              <a:rPr lang="en-US" b="0" baseline="0" dirty="0">
                <a:solidFill>
                  <a:srgbClr val="741B47"/>
                </a:solidFill>
              </a:rPr>
              <a:t>will talk about the canal land upkeep.</a:t>
            </a:r>
            <a:endParaRPr b="0" dirty="0"/>
          </a:p>
        </p:txBody>
      </p:sp>
      <p:sp>
        <p:nvSpPr>
          <p:cNvPr id="751" name="Google Shape;751;g1583d6efcf7_0_15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6A89B721-45AE-07F8-2299-A5733F98ADAC}"/>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39</a:t>
            </a:fld>
            <a:endParaRPr lang="en-US" sz="1200">
              <a:solidFill>
                <a:schemeClr val="dk1"/>
              </a:solidFill>
            </a:endParaRPr>
          </a:p>
        </p:txBody>
      </p:sp>
    </p:spTree>
    <p:extLst>
      <p:ext uri="{BB962C8B-B14F-4D97-AF65-F5344CB8AC3E}">
        <p14:creationId xmlns:p14="http://schemas.microsoft.com/office/powerpoint/2010/main" val="376693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FF00FF"/>
                </a:solidFill>
              </a:rPr>
              <a:t>JOHN </a:t>
            </a:r>
            <a:r>
              <a:rPr lang="en-US" dirty="0"/>
              <a:t> will announce that minutes from last year have been available on the HOA website and we have passed them out as members checked in today.  Hopefully, everyone has had </a:t>
            </a:r>
            <a:r>
              <a:rPr lang="en-US" dirty="0" err="1"/>
              <a:t>ann</a:t>
            </a:r>
            <a:r>
              <a:rPr lang="en-US" dirty="0"/>
              <a:t> opportunity to review them.  </a:t>
            </a:r>
            <a:r>
              <a:rPr lang="en-US" b="0" dirty="0">
                <a:solidFill>
                  <a:srgbClr val="FF00FF"/>
                </a:solidFill>
              </a:rPr>
              <a:t>He</a:t>
            </a:r>
            <a:r>
              <a:rPr lang="en-US" b="1" dirty="0">
                <a:solidFill>
                  <a:srgbClr val="FF00FF"/>
                </a:solidFill>
              </a:rPr>
              <a:t> </a:t>
            </a:r>
            <a:r>
              <a:rPr lang="en-US" dirty="0"/>
              <a:t>will ask that the reading of the Minutes from last year’s meeting be waived and ask for a motion and second to approve..  If there are changes then ask for a motion to approve with the indicated changes. Then ask for a vote of those present.  The “motion has passed”</a:t>
            </a:r>
          </a:p>
          <a:p>
            <a:pPr marL="0" indent="0"/>
            <a:endParaRPr lang="en-US" dirty="0"/>
          </a:p>
          <a:p>
            <a:pPr marL="0" indent="0"/>
            <a:endParaRPr lang="en-US" dirty="0"/>
          </a:p>
          <a:p>
            <a:pPr marL="0" indent="0"/>
            <a:endParaRPr dirty="0"/>
          </a:p>
        </p:txBody>
      </p:sp>
      <p:sp>
        <p:nvSpPr>
          <p:cNvPr id="538" name="Google Shape;538;p4: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776F051B-A823-131A-A0FD-4E1B314FE48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a:t>
            </a:fld>
            <a:endParaRPr lang="en-US" sz="12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ABE </a:t>
            </a:r>
            <a:r>
              <a:rPr lang="en-US" b="0" dirty="0"/>
              <a:t>will discuss this</a:t>
            </a:r>
          </a:p>
        </p:txBody>
      </p:sp>
      <p:sp>
        <p:nvSpPr>
          <p:cNvPr id="6" name="Slide Number Placeholder 5">
            <a:extLst>
              <a:ext uri="{FF2B5EF4-FFF2-40B4-BE49-F238E27FC236}">
                <a16:creationId xmlns:a16="http://schemas.microsoft.com/office/drawing/2014/main" id="{6FC655A7-75BD-143F-BB9C-824E8B97E110}"/>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40</a:t>
            </a:fld>
            <a:endParaRPr lang="en-US" sz="1200">
              <a:solidFill>
                <a:schemeClr val="dk1"/>
              </a:solidFill>
            </a:endParaRPr>
          </a:p>
        </p:txBody>
      </p:sp>
    </p:spTree>
    <p:extLst>
      <p:ext uri="{BB962C8B-B14F-4D97-AF65-F5344CB8AC3E}">
        <p14:creationId xmlns:p14="http://schemas.microsoft.com/office/powerpoint/2010/main" val="2411143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YNETTE</a:t>
            </a:r>
            <a:r>
              <a:rPr lang="en-US" dirty="0"/>
              <a:t> will explain this.</a:t>
            </a:r>
          </a:p>
        </p:txBody>
      </p:sp>
      <p:sp>
        <p:nvSpPr>
          <p:cNvPr id="6" name="Slide Number Placeholder 5">
            <a:extLst>
              <a:ext uri="{FF2B5EF4-FFF2-40B4-BE49-F238E27FC236}">
                <a16:creationId xmlns:a16="http://schemas.microsoft.com/office/drawing/2014/main" id="{332A2DAA-6BD1-0DE9-619E-F6742EC13D50}"/>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41</a:t>
            </a:fld>
            <a:endParaRPr lang="en-US" sz="1200">
              <a:solidFill>
                <a:schemeClr val="dk1"/>
              </a:solidFill>
            </a:endParaRPr>
          </a:p>
        </p:txBody>
      </p:sp>
    </p:spTree>
    <p:extLst>
      <p:ext uri="{BB962C8B-B14F-4D97-AF65-F5344CB8AC3E}">
        <p14:creationId xmlns:p14="http://schemas.microsoft.com/office/powerpoint/2010/main" val="2573144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YNETTE</a:t>
            </a:r>
            <a:r>
              <a:rPr lang="en-US" dirty="0"/>
              <a:t> will explain this.</a:t>
            </a:r>
          </a:p>
        </p:txBody>
      </p:sp>
      <p:sp>
        <p:nvSpPr>
          <p:cNvPr id="6" name="Slide Number Placeholder 5">
            <a:extLst>
              <a:ext uri="{FF2B5EF4-FFF2-40B4-BE49-F238E27FC236}">
                <a16:creationId xmlns:a16="http://schemas.microsoft.com/office/drawing/2014/main" id="{94A5D2F1-147C-B271-48C6-A46DC369B86D}"/>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42</a:t>
            </a:fld>
            <a:endParaRPr lang="en-US" sz="1200">
              <a:solidFill>
                <a:schemeClr val="dk1"/>
              </a:solidFill>
            </a:endParaRPr>
          </a:p>
        </p:txBody>
      </p:sp>
    </p:spTree>
    <p:extLst>
      <p:ext uri="{BB962C8B-B14F-4D97-AF65-F5344CB8AC3E}">
        <p14:creationId xmlns:p14="http://schemas.microsoft.com/office/powerpoint/2010/main" val="3961815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CHRISTOPHER </a:t>
            </a:r>
            <a:r>
              <a:rPr lang="en-US" dirty="0"/>
              <a:t>will explain this.</a:t>
            </a:r>
          </a:p>
        </p:txBody>
      </p:sp>
      <p:sp>
        <p:nvSpPr>
          <p:cNvPr id="6" name="Slide Number Placeholder 5">
            <a:extLst>
              <a:ext uri="{FF2B5EF4-FFF2-40B4-BE49-F238E27FC236}">
                <a16:creationId xmlns:a16="http://schemas.microsoft.com/office/drawing/2014/main" id="{225DB3D7-14A8-B655-BCCA-BEB323A79E5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43</a:t>
            </a:fld>
            <a:endParaRPr lang="en-US" sz="1200">
              <a:solidFill>
                <a:schemeClr val="dk1"/>
              </a:solidFill>
            </a:endParaRPr>
          </a:p>
        </p:txBody>
      </p:sp>
    </p:spTree>
    <p:extLst>
      <p:ext uri="{BB962C8B-B14F-4D97-AF65-F5344CB8AC3E}">
        <p14:creationId xmlns:p14="http://schemas.microsoft.com/office/powerpoint/2010/main" val="1917028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CHRISTOPHER</a:t>
            </a:r>
            <a:r>
              <a:rPr lang="en-US" dirty="0"/>
              <a:t> will discuss the possibility of updating the entrance signs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44</a:t>
            </a:fld>
            <a:endParaRPr lang="en-US" sz="1200">
              <a:solidFill>
                <a:schemeClr val="dk1"/>
              </a:solidFill>
            </a:endParaRPr>
          </a:p>
        </p:txBody>
      </p:sp>
    </p:spTree>
    <p:extLst>
      <p:ext uri="{BB962C8B-B14F-4D97-AF65-F5344CB8AC3E}">
        <p14:creationId xmlns:p14="http://schemas.microsoft.com/office/powerpoint/2010/main" val="3070582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r>
              <a:rPr lang="en-US" dirty="0"/>
              <a:t> Possibly install more plants, shrubs, and rocks.  The plants have depleted over the years.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45</a:t>
            </a:fld>
            <a:endParaRPr lang="en-US" sz="1200">
              <a:solidFill>
                <a:schemeClr val="dk1"/>
              </a:solidFill>
            </a:endParaRPr>
          </a:p>
        </p:txBody>
      </p:sp>
    </p:spTree>
    <p:extLst>
      <p:ext uri="{BB962C8B-B14F-4D97-AF65-F5344CB8AC3E}">
        <p14:creationId xmlns:p14="http://schemas.microsoft.com/office/powerpoint/2010/main" val="1341488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YNETTE</a:t>
            </a:r>
            <a:r>
              <a:rPr lang="en-US" dirty="0"/>
              <a:t>  Explain the reason for the ADA access, and the agreement we have with the City of Idaho Falls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46</a:t>
            </a:fld>
            <a:endParaRPr lang="en-US" sz="1200">
              <a:solidFill>
                <a:schemeClr val="dk1"/>
              </a:solidFill>
            </a:endParaRPr>
          </a:p>
        </p:txBody>
      </p:sp>
    </p:spTree>
    <p:extLst>
      <p:ext uri="{BB962C8B-B14F-4D97-AF65-F5344CB8AC3E}">
        <p14:creationId xmlns:p14="http://schemas.microsoft.com/office/powerpoint/2010/main" val="3606609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a:t>
            </a:r>
            <a:r>
              <a:rPr lang="en-US" dirty="0"/>
              <a:t> will ask for comments, questions, and concerns.  Ask for some positives, too</a:t>
            </a:r>
          </a:p>
          <a:p>
            <a:pPr marL="0" indent="0"/>
            <a:endParaRPr dirty="0"/>
          </a:p>
        </p:txBody>
      </p:sp>
      <p:sp>
        <p:nvSpPr>
          <p:cNvPr id="790" name="Google Shape;790;p1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BF85699E-6D65-7B97-938A-CA153D65E000}"/>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47</a:t>
            </a:fld>
            <a:endParaRPr lang="en-US" sz="12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1: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a:t>
            </a:r>
            <a:r>
              <a:rPr lang="en-US" dirty="0"/>
              <a:t> will explain that there are two positions open.  We have four candidates: Laura Macbeth and </a:t>
            </a:r>
            <a:r>
              <a:rPr lang="en-US" dirty="0" err="1"/>
              <a:t>Ynette</a:t>
            </a:r>
            <a:r>
              <a:rPr lang="en-US" dirty="0"/>
              <a:t> Marx are incumbents. Doug Hall and Ron Porter are two new nominations.</a:t>
            </a:r>
          </a:p>
          <a:p>
            <a:pPr marL="0" indent="0" defTabSz="919590"/>
            <a:endParaRPr lang="en-US" dirty="0"/>
          </a:p>
          <a:p>
            <a:pPr marL="0" indent="0" defTabSz="919590"/>
            <a:r>
              <a:rPr lang="en-US" dirty="0"/>
              <a:t>Thus far, from mailed in ballots, we have ______ write in candidates. </a:t>
            </a:r>
          </a:p>
          <a:p>
            <a:pPr marL="0" indent="0"/>
            <a:endParaRPr lang="en-US" dirty="0"/>
          </a:p>
        </p:txBody>
      </p:sp>
      <p:sp>
        <p:nvSpPr>
          <p:cNvPr id="797" name="Google Shape;797;p21: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A621DCA1-D204-1A27-B65D-AA1A1CB8899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48</a:t>
            </a:fld>
            <a:endParaRPr lang="en-US" sz="12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fecb32e324_0_53: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JOHN</a:t>
            </a:r>
            <a:r>
              <a:rPr lang="en-US" dirty="0"/>
              <a:t> will ask for ballots to be turned in.   (Anyone that had not voted prior to the meeting was given a ballot when they arrived.)</a:t>
            </a:r>
          </a:p>
          <a:p>
            <a:pPr marL="0" indent="0"/>
            <a:r>
              <a:rPr lang="en-US" dirty="0"/>
              <a:t>Votes will be added up and the results turned over to John.</a:t>
            </a:r>
            <a:endParaRPr dirty="0"/>
          </a:p>
        </p:txBody>
      </p:sp>
      <p:sp>
        <p:nvSpPr>
          <p:cNvPr id="812" name="Google Shape;812;gfecb32e324_0_53: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EF0E14E4-F6F8-735D-55BF-B41B7727C16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49</a:t>
            </a:fld>
            <a:endParaRPr lang="en-US"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a:t>
            </a:r>
            <a:r>
              <a:rPr lang="en-US" dirty="0"/>
              <a:t> will introduce the Susan as the Treasurer.</a:t>
            </a:r>
            <a:r>
              <a:rPr lang="en-US" baseline="0" dirty="0"/>
              <a:t> </a:t>
            </a:r>
          </a:p>
          <a:p>
            <a:pPr marL="0" indent="0"/>
            <a:endParaRPr lang="en-US" baseline="0" dirty="0"/>
          </a:p>
          <a:p>
            <a:pPr marL="0" indent="0"/>
            <a:r>
              <a:rPr lang="en-US" baseline="0" dirty="0"/>
              <a:t>He will explain our fiscal year ends on September 30</a:t>
            </a:r>
            <a:r>
              <a:rPr lang="en-US" baseline="30000" dirty="0"/>
              <a:t>th</a:t>
            </a:r>
            <a:r>
              <a:rPr lang="en-US" baseline="0" dirty="0"/>
              <a:t> of each year so that we can have reports ready for the Annual Meeting.</a:t>
            </a:r>
          </a:p>
          <a:p>
            <a:pPr marL="0" indent="0"/>
            <a:endParaRPr lang="en-US" baseline="0" dirty="0"/>
          </a:p>
          <a:p>
            <a:pPr marL="0" indent="0" defTabSz="919590"/>
            <a:r>
              <a:rPr lang="en-US" dirty="0"/>
              <a:t>Turn time over to Susan for the Treasurer’s Report.  </a:t>
            </a:r>
            <a:endParaRPr dirty="0"/>
          </a:p>
        </p:txBody>
      </p:sp>
      <p:sp>
        <p:nvSpPr>
          <p:cNvPr id="545" name="Google Shape;545;p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D545656B-BD3E-994F-EF97-E85DB86B13CB}"/>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a:t>
            </a:fld>
            <a:endParaRPr lang="en-US" sz="1200">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6: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JOHN</a:t>
            </a:r>
            <a:r>
              <a:rPr lang="en-US" dirty="0"/>
              <a:t> While ballots are being counted all of Board can discuss the need for Volunteers.  Review the committees.  Note that each committee has at least one board member.  </a:t>
            </a:r>
          </a:p>
          <a:p>
            <a:pPr marL="0" indent="0"/>
            <a:endParaRPr lang="en-US" dirty="0"/>
          </a:p>
          <a:p>
            <a:pPr marL="0" indent="0"/>
            <a:r>
              <a:rPr lang="en-US" dirty="0"/>
              <a:t>Board members can speak up about the work each committee is responsible for.</a:t>
            </a:r>
          </a:p>
          <a:p>
            <a:pPr marL="0" indent="0"/>
            <a:endParaRPr dirty="0"/>
          </a:p>
        </p:txBody>
      </p:sp>
      <p:sp>
        <p:nvSpPr>
          <p:cNvPr id="818" name="Google Shape;818;p2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02CD12CB-0FFA-0562-415F-D7B00B3522FB}"/>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50</a:t>
            </a:fld>
            <a:endParaRPr lang="en-US" sz="12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Will explain that there are opportunities to serve on One &amp; Done Committees</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51</a:t>
            </a:fld>
            <a:endParaRPr lang="en-US" sz="1200">
              <a:solidFill>
                <a:schemeClr val="dk1"/>
              </a:solidFill>
            </a:endParaRPr>
          </a:p>
        </p:txBody>
      </p:sp>
    </p:spTree>
    <p:extLst>
      <p:ext uri="{BB962C8B-B14F-4D97-AF65-F5344CB8AC3E}">
        <p14:creationId xmlns:p14="http://schemas.microsoft.com/office/powerpoint/2010/main" val="3433385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ecb32e324_0_59: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t>JOHN AND SUSAN </a:t>
            </a:r>
            <a:r>
              <a:rPr lang="en-US" dirty="0"/>
              <a:t>will announce voting results and ask for a motion that the ballots be destroyed. </a:t>
            </a:r>
          </a:p>
          <a:p>
            <a:pPr marL="0" indent="0"/>
            <a:endParaRPr lang="en-US" dirty="0"/>
          </a:p>
          <a:p>
            <a:pPr marL="0" indent="0"/>
            <a:r>
              <a:rPr lang="en-US" dirty="0"/>
              <a:t>There were _____ write in candidates.  </a:t>
            </a:r>
          </a:p>
          <a:p>
            <a:pPr marL="0" indent="0"/>
            <a:endParaRPr lang="en-US" dirty="0"/>
          </a:p>
          <a:p>
            <a:pPr marL="0" indent="0"/>
            <a:r>
              <a:rPr lang="en-US" dirty="0"/>
              <a:t>The Ballots have been counted _______________ and ___________________ received the most votes and is therefore elected or re-</a:t>
            </a:r>
            <a:r>
              <a:rPr lang="en-US" dirty="0" err="1"/>
              <a:t>relected</a:t>
            </a:r>
            <a:r>
              <a:rPr lang="en-US" dirty="0"/>
              <a:t> for a three-year terms.</a:t>
            </a:r>
          </a:p>
          <a:p>
            <a:pPr marL="0" indent="0"/>
            <a:endParaRPr lang="en-US" dirty="0"/>
          </a:p>
          <a:p>
            <a:pPr marL="0" indent="0" defTabSz="917791">
              <a:defRPr/>
            </a:pPr>
            <a:r>
              <a:rPr lang="en-US" dirty="0"/>
              <a:t>Susan  will make a motion to destroy the ballots.  John will ask for a second and then a vote is taken. “The motion passed and the ballots will be destroyed.”</a:t>
            </a:r>
          </a:p>
          <a:p>
            <a:pPr marL="0" indent="0"/>
            <a:endParaRPr lang="en-US" dirty="0"/>
          </a:p>
          <a:p>
            <a:pPr marL="0" indent="0"/>
            <a:endParaRPr lang="en-US" dirty="0"/>
          </a:p>
          <a:p>
            <a:pPr marL="0" indent="0"/>
            <a:endParaRPr dirty="0"/>
          </a:p>
        </p:txBody>
      </p:sp>
      <p:sp>
        <p:nvSpPr>
          <p:cNvPr id="825" name="Google Shape;825;gfecb32e324_0_59: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9D660842-D9AA-9539-6D1A-994CD446D1F2}"/>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52</a:t>
            </a:fld>
            <a:endParaRPr lang="en-US" sz="120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895" indent="-229448" defTabSz="917791">
              <a:defRPr/>
            </a:pPr>
            <a:r>
              <a:rPr lang="en-US" b="1" dirty="0"/>
              <a:t>LAURA</a:t>
            </a:r>
            <a:r>
              <a:rPr lang="en-US" dirty="0"/>
              <a:t> will conduct the drawing.    Door Prize Drawing.  Thank those that provided our door prizes.</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53</a:t>
            </a:fld>
            <a:endParaRPr lang="en-US" sz="1200">
              <a:solidFill>
                <a:schemeClr val="dk1"/>
              </a:solidFill>
            </a:endParaRPr>
          </a:p>
        </p:txBody>
      </p:sp>
    </p:spTree>
    <p:extLst>
      <p:ext uri="{BB962C8B-B14F-4D97-AF65-F5344CB8AC3E}">
        <p14:creationId xmlns:p14="http://schemas.microsoft.com/office/powerpoint/2010/main" val="2045438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5: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38761D"/>
                </a:solidFill>
              </a:rPr>
              <a:t>John </a:t>
            </a:r>
            <a:r>
              <a:rPr lang="en-US" dirty="0"/>
              <a:t>will thank everyone for their participation and adjourn the meeting.  “Meeting is Adjourned until Next October”</a:t>
            </a:r>
            <a:endParaRPr dirty="0"/>
          </a:p>
        </p:txBody>
      </p:sp>
      <p:sp>
        <p:nvSpPr>
          <p:cNvPr id="832" name="Google Shape;832;p25: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E564FCC3-B7B0-A54B-6C12-E38FA253EA17}"/>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54</a:t>
            </a:fld>
            <a:endParaRPr lang="en-US"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notes"/>
          <p:cNvSpPr txBox="1">
            <a:spLocks noGrp="1"/>
          </p:cNvSpPr>
          <p:nvPr>
            <p:ph type="body" idx="1"/>
          </p:nvPr>
        </p:nvSpPr>
        <p:spPr>
          <a:xfrm>
            <a:off x="710249" y="4518213"/>
            <a:ext cx="5681980" cy="3168611"/>
          </a:xfrm>
          <a:prstGeom prst="rect">
            <a:avLst/>
          </a:prstGeom>
          <a:noFill/>
          <a:ln>
            <a:noFill/>
          </a:ln>
        </p:spPr>
        <p:txBody>
          <a:bodyPr spcFirstLastPara="1" wrap="square" lIns="94124" tIns="47049" rIns="94124" bIns="47049" anchor="t" anchorCtr="0">
            <a:noAutofit/>
          </a:bodyPr>
          <a:lstStyle/>
          <a:p>
            <a:pPr marL="0" indent="0"/>
            <a:r>
              <a:rPr lang="en-US" b="1" dirty="0">
                <a:solidFill>
                  <a:srgbClr val="FF0000"/>
                </a:solidFill>
              </a:rPr>
              <a:t>Susan</a:t>
            </a:r>
            <a:r>
              <a:rPr lang="en-US" dirty="0"/>
              <a:t> will present the financial report.  For convenience everyone received a copy of the treasurer’s official report in their packet.  Note that on their copy, we have included the prior year’s figure to compare.</a:t>
            </a:r>
          </a:p>
          <a:p>
            <a:pPr marL="0" indent="0"/>
            <a:endParaRPr lang="en-US" dirty="0"/>
          </a:p>
          <a:p>
            <a:pPr marL="0" indent="0"/>
            <a:endParaRPr lang="en-US" dirty="0"/>
          </a:p>
          <a:p>
            <a:pPr marL="0" indent="0"/>
            <a:r>
              <a:rPr lang="en-US" dirty="0"/>
              <a:t>HIGHLIGHT INCOME SOURCES</a:t>
            </a:r>
          </a:p>
          <a:p>
            <a:pPr marL="0" indent="0"/>
            <a:endParaRPr lang="en-US" dirty="0"/>
          </a:p>
        </p:txBody>
      </p:sp>
      <p:sp>
        <p:nvSpPr>
          <p:cNvPr id="552" name="Google Shape;552;p6:notes"/>
          <p:cNvSpPr>
            <a:spLocks noGrp="1" noRot="1" noChangeAspect="1"/>
          </p:cNvSpPr>
          <p:nvPr>
            <p:ph type="sldImg" idx="2"/>
          </p:nvPr>
        </p:nvSpPr>
        <p:spPr>
          <a:xfrm>
            <a:off x="735013" y="1174750"/>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 name="Slide Number Placeholder 2">
            <a:extLst>
              <a:ext uri="{FF2B5EF4-FFF2-40B4-BE49-F238E27FC236}">
                <a16:creationId xmlns:a16="http://schemas.microsoft.com/office/drawing/2014/main" id="{B38D7070-9CD6-4DEA-19EF-18F82E43301C}"/>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6</a:t>
            </a:fld>
            <a:endParaRPr lang="en-US"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9933" indent="-229967" defTabSz="919866"/>
            <a:r>
              <a:rPr lang="en-US" baseline="0" dirty="0"/>
              <a:t>Lawn Care was up by $1700, sprinkler repair up $1246, tree and shrub care up $2600 ( a result of storms, dead trees, and removing stumps) </a:t>
            </a:r>
          </a:p>
          <a:p>
            <a:endParaRPr lang="en-US" dirty="0"/>
          </a:p>
          <a:p>
            <a:pPr marL="459933" indent="-229967" defTabSz="919866"/>
            <a:r>
              <a:rPr lang="en-US" baseline="0" dirty="0"/>
              <a:t>Snow removal was down $1488</a:t>
            </a:r>
          </a:p>
          <a:p>
            <a:endParaRPr lang="en-US" dirty="0"/>
          </a:p>
          <a:p>
            <a:r>
              <a:rPr lang="en-US" dirty="0"/>
              <a:t>Holiday</a:t>
            </a:r>
            <a:r>
              <a:rPr lang="en-US" baseline="0" dirty="0"/>
              <a:t> Decorations included the labor on the Christmas lights, as well as the 4</a:t>
            </a:r>
            <a:r>
              <a:rPr lang="en-US" baseline="30000" dirty="0"/>
              <a:t>th</a:t>
            </a:r>
            <a:r>
              <a:rPr lang="en-US" baseline="0" dirty="0"/>
              <a:t> of July Decorations.  The actual lights were purchased from the Capital Expense Savings since they will be a long term asset.</a:t>
            </a:r>
          </a:p>
          <a:p>
            <a:endParaRPr lang="en-US" baseline="0" dirty="0"/>
          </a:p>
          <a:p>
            <a:endParaRPr lang="en-US" baseline="0" dirty="0"/>
          </a:p>
          <a:p>
            <a:endParaRPr lang="en-US" baseline="0" dirty="0"/>
          </a:p>
          <a:p>
            <a:endParaRPr lang="en-US" baseline="0" dirty="0"/>
          </a:p>
          <a:p>
            <a:endParaRPr lang="en-US" baseline="0" dirty="0"/>
          </a:p>
        </p:txBody>
      </p:sp>
      <p:sp>
        <p:nvSpPr>
          <p:cNvPr id="6" name="Slide Number Placeholder 5">
            <a:extLst>
              <a:ext uri="{FF2B5EF4-FFF2-40B4-BE49-F238E27FC236}">
                <a16:creationId xmlns:a16="http://schemas.microsoft.com/office/drawing/2014/main" id="{377059BE-4E7B-C874-2CC2-A45CC6C34618}"/>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7</a:t>
            </a:fld>
            <a:endParaRPr lang="en-US" sz="1200">
              <a:solidFill>
                <a:schemeClr val="dk1"/>
              </a:solidFill>
            </a:endParaRPr>
          </a:p>
        </p:txBody>
      </p:sp>
    </p:spTree>
    <p:extLst>
      <p:ext uri="{BB962C8B-B14F-4D97-AF65-F5344CB8AC3E}">
        <p14:creationId xmlns:p14="http://schemas.microsoft.com/office/powerpoint/2010/main" val="412117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9933" indent="-229967" defTabSz="919866"/>
            <a:r>
              <a:rPr lang="en-US" baseline="0" dirty="0"/>
              <a:t>Postage was down $256 because of emailing communications with members.  </a:t>
            </a:r>
          </a:p>
          <a:p>
            <a:r>
              <a:rPr lang="en-US" baseline="0" dirty="0"/>
              <a:t>Office supplies were down $356 </a:t>
            </a:r>
          </a:p>
          <a:p>
            <a:r>
              <a:rPr lang="en-US" baseline="0" dirty="0"/>
              <a:t>But we had $535 expense to convert to QBOOKS Online</a:t>
            </a:r>
          </a:p>
          <a:p>
            <a:r>
              <a:rPr lang="en-US" baseline="0" dirty="0"/>
              <a:t>Internet costs changed because we upgraded the website  </a:t>
            </a:r>
          </a:p>
          <a:p>
            <a:r>
              <a:rPr lang="en-US" baseline="0" dirty="0"/>
              <a:t>We had a full audit last year so the cost was up $300  This year is just the review so it should be back at the $300 level</a:t>
            </a:r>
          </a:p>
          <a:p>
            <a:r>
              <a:rPr lang="en-US" baseline="0" dirty="0"/>
              <a:t>Taxes – Because of the interest we earned on our money, we had to pay taxes this past year.  It worked out to be about 45% last year, but 55% of $2090 is better than all of the $25 we earned at Bank of Idaho</a:t>
            </a:r>
          </a:p>
          <a:p>
            <a:endParaRPr lang="en-US" baseline="0" dirty="0"/>
          </a:p>
          <a:p>
            <a:endParaRPr lang="en-US" baseline="0" dirty="0"/>
          </a:p>
          <a:p>
            <a:endParaRPr lang="en-US" baseline="0" dirty="0"/>
          </a:p>
          <a:p>
            <a:endParaRPr lang="en-US" dirty="0"/>
          </a:p>
        </p:txBody>
      </p:sp>
      <p:sp>
        <p:nvSpPr>
          <p:cNvPr id="6" name="Slide Number Placeholder 5">
            <a:extLst>
              <a:ext uri="{FF2B5EF4-FFF2-40B4-BE49-F238E27FC236}">
                <a16:creationId xmlns:a16="http://schemas.microsoft.com/office/drawing/2014/main" id="{C376E908-7B1C-14FC-6A2C-0B1B9C969875}"/>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8</a:t>
            </a:fld>
            <a:endParaRPr lang="en-US" sz="1200">
              <a:solidFill>
                <a:schemeClr val="dk1"/>
              </a:solidFill>
            </a:endParaRPr>
          </a:p>
        </p:txBody>
      </p:sp>
    </p:spTree>
    <p:extLst>
      <p:ext uri="{BB962C8B-B14F-4D97-AF65-F5344CB8AC3E}">
        <p14:creationId xmlns:p14="http://schemas.microsoft.com/office/powerpoint/2010/main" val="241643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Utilities are pretty constant each year.   Overall total operating expenses came to $33,647.90</a:t>
            </a:r>
          </a:p>
        </p:txBody>
      </p:sp>
      <p:sp>
        <p:nvSpPr>
          <p:cNvPr id="6" name="Slide Number Placeholder 5">
            <a:extLst>
              <a:ext uri="{FF2B5EF4-FFF2-40B4-BE49-F238E27FC236}">
                <a16:creationId xmlns:a16="http://schemas.microsoft.com/office/drawing/2014/main" id="{3DB6F8E6-BECA-3AD4-6233-1C04A5F2DFC1}"/>
              </a:ext>
            </a:extLst>
          </p:cNvPr>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9</a:t>
            </a:fld>
            <a:endParaRPr lang="en-US" sz="1200">
              <a:solidFill>
                <a:schemeClr val="dk1"/>
              </a:solidFill>
            </a:endParaRPr>
          </a:p>
        </p:txBody>
      </p:sp>
    </p:spTree>
    <p:extLst>
      <p:ext uri="{BB962C8B-B14F-4D97-AF65-F5344CB8AC3E}">
        <p14:creationId xmlns:p14="http://schemas.microsoft.com/office/powerpoint/2010/main" val="182891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F22981-3764-4BC3-991D-6B7B46943247}" type="datetime1">
              <a:rPr lang="en-US" smtClean="0"/>
              <a:t>10/19/2024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7467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66484-90A0-474D-9C07-C7F9F3343F24}"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Slide Number Placeholder 5">
            <a:extLst>
              <a:ext uri="{FF2B5EF4-FFF2-40B4-BE49-F238E27FC236}">
                <a16:creationId xmlns:a16="http://schemas.microsoft.com/office/drawing/2014/main" id="{C955B967-FE72-E3AF-86FA-2097E75C1F81}"/>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680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69EDA-A3D2-46ED-A8BB-A00524770176}"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7" name="Slide Number Placeholder 5">
            <a:extLst>
              <a:ext uri="{FF2B5EF4-FFF2-40B4-BE49-F238E27FC236}">
                <a16:creationId xmlns:a16="http://schemas.microsoft.com/office/drawing/2014/main" id="{509502D2-E947-1DB2-C318-2A3B51397674}"/>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2847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6781E-7E68-4D0D-B4A6-080F2EE0071D}"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Slide Number Placeholder 5">
            <a:extLst>
              <a:ext uri="{FF2B5EF4-FFF2-40B4-BE49-F238E27FC236}">
                <a16:creationId xmlns:a16="http://schemas.microsoft.com/office/drawing/2014/main" id="{3FB44ABC-372F-F39C-3CD8-5B1207174E03}"/>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627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ABED8-686B-4B33-BF9F-C937DA1505D9}"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7" name="Slide Number Placeholder 5">
            <a:extLst>
              <a:ext uri="{FF2B5EF4-FFF2-40B4-BE49-F238E27FC236}">
                <a16:creationId xmlns:a16="http://schemas.microsoft.com/office/drawing/2014/main" id="{C72DC1E5-7950-8AC2-C916-8194783E3453}"/>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84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C0B91-86EC-4D9C-9CAE-303F2290206D}"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717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34ACB-392F-4A23-A7BA-4D0319ABF216}"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152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4DF7ED-016C-417E-8A4E-825C037B0ABF}"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31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65"/>
        <p:cNvGrpSpPr/>
        <p:nvPr/>
      </p:nvGrpSpPr>
      <p:grpSpPr>
        <a:xfrm>
          <a:off x="0" y="0"/>
          <a:ext cx="0" cy="0"/>
          <a:chOff x="0" y="0"/>
          <a:chExt cx="0" cy="0"/>
        </a:xfrm>
      </p:grpSpPr>
      <p:sp>
        <p:nvSpPr>
          <p:cNvPr id="319" name="Google Shape;319;p42"/>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2" descr="An empty placeholder to add an image. Click on the placeholder and select the image that you wish to add."/>
          <p:cNvSpPr>
            <a:spLocks noGrp="1"/>
          </p:cNvSpPr>
          <p:nvPr>
            <p:ph type="pic" idx="2"/>
          </p:nvPr>
        </p:nvSpPr>
        <p:spPr>
          <a:xfrm>
            <a:off x="4412" y="-159"/>
            <a:ext cx="7315200" cy="6858000"/>
          </a:xfrm>
          <a:prstGeom prst="rect">
            <a:avLst/>
          </a:prstGeom>
          <a:noFill/>
          <a:ln>
            <a:noFill/>
          </a:ln>
        </p:spPr>
      </p:sp>
      <p:sp>
        <p:nvSpPr>
          <p:cNvPr id="321" name="Google Shape;321;p42"/>
          <p:cNvSpPr txBox="1">
            <a:spLocks noGrp="1"/>
          </p:cNvSpPr>
          <p:nvPr>
            <p:ph type="body" idx="1"/>
          </p:nvPr>
        </p:nvSpPr>
        <p:spPr>
          <a:xfrm>
            <a:off x="7909560" y="2999232"/>
            <a:ext cx="3657600" cy="228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600"/>
              <a:buNone/>
              <a:defRPr sz="1600">
                <a:solidFill>
                  <a:schemeClr val="lt1"/>
                </a:solidFill>
              </a:defRPr>
            </a:lvl1pPr>
            <a:lvl2pPr marL="914400" lvl="1" indent="-228600" algn="l">
              <a:lnSpc>
                <a:spcPct val="90000"/>
              </a:lnSpc>
              <a:spcBef>
                <a:spcPts val="12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600"/>
              </a:spcBef>
              <a:spcAft>
                <a:spcPts val="0"/>
              </a:spcAft>
              <a:buSzPts val="1000"/>
              <a:buNone/>
              <a:defRPr sz="1000"/>
            </a:lvl5pPr>
            <a:lvl6pPr marL="2743200" lvl="5" indent="-228600" algn="l">
              <a:lnSpc>
                <a:spcPct val="90000"/>
              </a:lnSpc>
              <a:spcBef>
                <a:spcPts val="600"/>
              </a:spcBef>
              <a:spcAft>
                <a:spcPts val="0"/>
              </a:spcAft>
              <a:buSzPts val="1000"/>
              <a:buNone/>
              <a:defRPr sz="1000"/>
            </a:lvl6pPr>
            <a:lvl7pPr marL="3200400" lvl="6" indent="-228600" algn="l">
              <a:lnSpc>
                <a:spcPct val="90000"/>
              </a:lnSpc>
              <a:spcBef>
                <a:spcPts val="600"/>
              </a:spcBef>
              <a:spcAft>
                <a:spcPts val="0"/>
              </a:spcAft>
              <a:buSzPts val="1000"/>
              <a:buNone/>
              <a:defRPr sz="1000"/>
            </a:lvl7pPr>
            <a:lvl8pPr marL="3657600" lvl="7" indent="-228600" algn="l">
              <a:lnSpc>
                <a:spcPct val="90000"/>
              </a:lnSpc>
              <a:spcBef>
                <a:spcPts val="600"/>
              </a:spcBef>
              <a:spcAft>
                <a:spcPts val="0"/>
              </a:spcAft>
              <a:buSzPts val="1000"/>
              <a:buNone/>
              <a:defRPr sz="1000"/>
            </a:lvl8pPr>
            <a:lvl9pPr marL="4114800" lvl="8" indent="-228600" algn="l">
              <a:lnSpc>
                <a:spcPct val="90000"/>
              </a:lnSpc>
              <a:spcBef>
                <a:spcPts val="600"/>
              </a:spcBef>
              <a:spcAft>
                <a:spcPts val="0"/>
              </a:spcAft>
              <a:buSzPts val="1000"/>
              <a:buNone/>
              <a:defRPr sz="1000"/>
            </a:lvl9pPr>
          </a:lstStyle>
          <a:p>
            <a:endParaRPr/>
          </a:p>
        </p:txBody>
      </p:sp>
      <p:sp>
        <p:nvSpPr>
          <p:cNvPr id="322" name="Google Shape;322;p42"/>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20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319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A31E3-1FDB-4710-AC6D-F1FD8724BB73}"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63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C47C2-0FAD-4EFC-86E7-09F403782320}"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338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0A7CC-3504-4A64-A24D-F7842D60BE46}"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Slide Number Placeholder 5">
            <a:extLst>
              <a:ext uri="{FF2B5EF4-FFF2-40B4-BE49-F238E27FC236}">
                <a16:creationId xmlns:a16="http://schemas.microsoft.com/office/drawing/2014/main" id="{6BB3FB49-47CB-76EF-F2A2-D7AF38AECFAC}"/>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117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E63D-2B14-4482-8DB4-7E2768B509BD}" type="datetime1">
              <a:rPr lang="en-US" smtClean="0"/>
              <a:t>10/19/2024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8331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ED8E4-190B-4D08-A144-5DF20D3EE345}" type="datetime1">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72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8EF6F3-83A0-485C-9BD2-C1797EA072D8}" type="datetime1">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454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3A76F9-D80A-4A4F-A771-30D9C6183FEE}" type="datetime1">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5045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EDAD9-93FD-437A-A0DB-78948F28E52F}" type="datetime1">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401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080CF-076D-4310-B932-B1522B167EFB}" type="datetime1">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47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5" name="Date Placeholder 4"/>
          <p:cNvSpPr>
            <a:spLocks noGrp="1"/>
          </p:cNvSpPr>
          <p:nvPr>
            <p:ph type="dt" sz="half" idx="10"/>
          </p:nvPr>
        </p:nvSpPr>
        <p:spPr/>
        <p:txBody>
          <a:bodyPr/>
          <a:lstStyle/>
          <a:p>
            <a:fld id="{427A1DEF-2343-4FB7-9187-0F933FC2EE0F}" type="datetime1">
              <a:rPr lang="en-US" smtClean="0"/>
              <a:t>10/19/2024</a:t>
            </a:fld>
            <a:endParaRPr lang="en-US"/>
          </a:p>
        </p:txBody>
      </p:sp>
    </p:spTree>
    <p:extLst>
      <p:ext uri="{BB962C8B-B14F-4D97-AF65-F5344CB8AC3E}">
        <p14:creationId xmlns:p14="http://schemas.microsoft.com/office/powerpoint/2010/main" val="39427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5A86A1-257C-4ABE-8F4E-1CEEF6F35CDC}"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760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63163-A021-48BF-A18C-3F783175933D}"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918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942C7-FE20-4A1C-9085-C8336F3AEB42}"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2567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F5B0D-E430-44EF-A7AF-9594F846DED3}" type="datetime1">
              <a:rPr lang="en-US" smtClean="0"/>
              <a:t>10/19/2024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Slide Number Placeholder 5">
            <a:extLst>
              <a:ext uri="{FF2B5EF4-FFF2-40B4-BE49-F238E27FC236}">
                <a16:creationId xmlns:a16="http://schemas.microsoft.com/office/drawing/2014/main" id="{1B0F18BC-C724-9C07-CBD2-ECD2CEC60DEC}"/>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390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026CD-C5B7-4155-91A6-131C84B03601}"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735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4055-0FC2-460E-B28C-640F087A1DF0}"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402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42F4BA-D6E3-4C1D-8969-9E1EF797C0ED}"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1336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43767-370A-4D18-B655-EAE94BD11715}" type="datetime1">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72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0FB737-F8F8-4F5C-8116-B233575E7486}" type="datetime1">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Slide Number Placeholder 5">
            <a:extLst>
              <a:ext uri="{FF2B5EF4-FFF2-40B4-BE49-F238E27FC236}">
                <a16:creationId xmlns:a16="http://schemas.microsoft.com/office/drawing/2014/main" id="{20C6D495-B420-A0D4-6335-7ED5C132F0AC}"/>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974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FEC944-F024-4832-AB5C-8A432B143917}" type="datetime1">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Slide Number Placeholder 5">
            <a:extLst>
              <a:ext uri="{FF2B5EF4-FFF2-40B4-BE49-F238E27FC236}">
                <a16:creationId xmlns:a16="http://schemas.microsoft.com/office/drawing/2014/main" id="{DB350E31-E711-4F20-3905-97C7AE0631A3}"/>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65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BE63AA-B34B-4425-8173-9EADCB6DE450}" type="datetime1">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3896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CD354-C2F2-41EC-8C8F-5D5B9129572C}" type="datetime1">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Slide Number Placeholder 5">
            <a:extLst>
              <a:ext uri="{FF2B5EF4-FFF2-40B4-BE49-F238E27FC236}">
                <a16:creationId xmlns:a16="http://schemas.microsoft.com/office/drawing/2014/main" id="{63699EB2-FC1D-81D0-CA11-6C558F57857F}"/>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401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37B856-A96B-49FB-92E1-6FD0A0A951FC}" type="datetime1">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Slide Number Placeholder 5">
            <a:extLst>
              <a:ext uri="{FF2B5EF4-FFF2-40B4-BE49-F238E27FC236}">
                <a16:creationId xmlns:a16="http://schemas.microsoft.com/office/drawing/2014/main" id="{2112CCC7-38F9-0D41-7E8D-3498F7A307E7}"/>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4250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C8C622B8-3768-4F15-80B3-116F023FA5D0}" type="datetime1">
              <a:rPr lang="en-US" smtClean="0"/>
              <a:t>10/19/2024</a:t>
            </a:fld>
            <a:endParaRPr lang="en-US"/>
          </a:p>
        </p:txBody>
      </p:sp>
      <p:sp>
        <p:nvSpPr>
          <p:cNvPr id="8" name="Slide Number Placeholder 5">
            <a:extLst>
              <a:ext uri="{FF2B5EF4-FFF2-40B4-BE49-F238E27FC236}">
                <a16:creationId xmlns:a16="http://schemas.microsoft.com/office/drawing/2014/main" id="{DCFE46B1-941C-9A63-2BAC-3DC748FD1D34}"/>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2457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1C739C-658B-441E-B9D1-E934690144D7}" type="datetime1">
              <a:rPr lang="en-US" smtClean="0"/>
              <a:t>10/19/2024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4957791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1C739C-658B-441E-B9D1-E934690144D7}" type="datetime1">
              <a:rPr lang="en-US" smtClean="0"/>
              <a:t>10/19/2024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395558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7.jp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21.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https://www.pngall.com/solar-panel-p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
          <p:cNvSpPr txBox="1">
            <a:spLocks noGrp="1"/>
          </p:cNvSpPr>
          <p:nvPr>
            <p:ph type="ctrTitle"/>
          </p:nvPr>
        </p:nvSpPr>
        <p:spPr>
          <a:xfrm>
            <a:off x="603010" y="3306318"/>
            <a:ext cx="8558734" cy="1655763"/>
          </a:xfrm>
          <a:prstGeom prst="rect">
            <a:avLst/>
          </a:prstGeom>
          <a:noFill/>
          <a:ln>
            <a:noFill/>
          </a:ln>
        </p:spPr>
        <p:txBody>
          <a:bodyPr spcFirstLastPara="1" wrap="square" lIns="91425" tIns="45700" rIns="91425" bIns="45700" anchor="b" anchorCtr="0">
            <a:normAutofit/>
          </a:bodyPr>
          <a:lstStyle/>
          <a:p>
            <a:pPr marL="0" lvl="0" indent="0" algn="ctr" rtl="0">
              <a:lnSpc>
                <a:spcPct val="76000"/>
              </a:lnSpc>
              <a:spcBef>
                <a:spcPts val="0"/>
              </a:spcBef>
              <a:spcAft>
                <a:spcPts val="0"/>
              </a:spcAft>
              <a:buClr>
                <a:schemeClr val="dk1"/>
              </a:buClr>
              <a:buSzPts val="8000"/>
              <a:buFont typeface="Arial"/>
              <a:buNone/>
            </a:pPr>
            <a:r>
              <a:rPr lang="en-US" sz="6700" dirty="0">
                <a:latin typeface="Times New Roman" panose="02020603050405020304" pitchFamily="18" charset="0"/>
                <a:cs typeface="Times New Roman" panose="02020603050405020304" pitchFamily="18" charset="0"/>
              </a:rPr>
              <a:t>Homeowners’ Association</a:t>
            </a:r>
            <a:endParaRPr sz="6700" dirty="0">
              <a:latin typeface="Times New Roman" panose="02020603050405020304" pitchFamily="18" charset="0"/>
              <a:cs typeface="Times New Roman" panose="02020603050405020304" pitchFamily="18" charset="0"/>
            </a:endParaRPr>
          </a:p>
        </p:txBody>
      </p:sp>
      <p:sp>
        <p:nvSpPr>
          <p:cNvPr id="510" name="Google Shape;510;p1"/>
          <p:cNvSpPr txBox="1">
            <a:spLocks noGrp="1"/>
          </p:cNvSpPr>
          <p:nvPr>
            <p:ph type="subTitle" idx="1"/>
          </p:nvPr>
        </p:nvSpPr>
        <p:spPr>
          <a:xfrm>
            <a:off x="486590" y="4869977"/>
            <a:ext cx="8791575"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sz="3200" dirty="0">
                <a:solidFill>
                  <a:schemeClr val="accent2">
                    <a:lumMod val="75000"/>
                  </a:schemeClr>
                </a:solidFill>
                <a:latin typeface="Times New Roman" panose="02020603050405020304" pitchFamily="18" charset="0"/>
                <a:cs typeface="Times New Roman" panose="02020603050405020304" pitchFamily="18" charset="0"/>
              </a:rPr>
              <a:t>ANNUAL MEETING </a:t>
            </a:r>
          </a:p>
          <a:p>
            <a:pPr marL="0" lvl="0" indent="0" algn="ctr" rtl="0">
              <a:lnSpc>
                <a:spcPct val="90000"/>
              </a:lnSpc>
              <a:spcBef>
                <a:spcPts val="0"/>
              </a:spcBef>
              <a:spcAft>
                <a:spcPts val="0"/>
              </a:spcAft>
              <a:buSzPts val="2000"/>
              <a:buNone/>
            </a:pPr>
            <a:r>
              <a:rPr lang="en-US" sz="3200" dirty="0">
                <a:solidFill>
                  <a:schemeClr val="accent2">
                    <a:lumMod val="75000"/>
                  </a:schemeClr>
                </a:solidFill>
                <a:latin typeface="Times New Roman" panose="02020603050405020304" pitchFamily="18" charset="0"/>
                <a:cs typeface="Times New Roman" panose="02020603050405020304" pitchFamily="18" charset="0"/>
              </a:rPr>
              <a:t>October 19, 2024</a:t>
            </a:r>
            <a:endParaRPr sz="32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descr="A logo of a river&#10;&#10;Description automatically generated">
            <a:extLst>
              <a:ext uri="{FF2B5EF4-FFF2-40B4-BE49-F238E27FC236}">
                <a16:creationId xmlns:a16="http://schemas.microsoft.com/office/drawing/2014/main" id="{805CEB37-2B75-8EBB-FA02-9DAE89B9FBD4}"/>
              </a:ext>
            </a:extLst>
          </p:cNvPr>
          <p:cNvPicPr>
            <a:picLocks noChangeAspect="1"/>
          </p:cNvPicPr>
          <p:nvPr/>
        </p:nvPicPr>
        <p:blipFill rotWithShape="1">
          <a:blip r:embed="rId3"/>
          <a:srcRect b="45961"/>
          <a:stretch/>
        </p:blipFill>
        <p:spPr>
          <a:xfrm>
            <a:off x="1908491" y="-34123"/>
            <a:ext cx="5947772" cy="3214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AB0DF-9A62-C3B5-F48C-B2746897896F}"/>
              </a:ext>
            </a:extLst>
          </p:cNvPr>
          <p:cNvSpPr/>
          <p:nvPr/>
        </p:nvSpPr>
        <p:spPr>
          <a:xfrm>
            <a:off x="0" y="-165822"/>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7CB79-F938-4075-9364-ACAFFFDF733F}"/>
              </a:ext>
            </a:extLst>
          </p:cNvPr>
          <p:cNvSpPr>
            <a:spLocks noGrp="1"/>
          </p:cNvSpPr>
          <p:nvPr>
            <p:ph type="title"/>
          </p:nvPr>
        </p:nvSpPr>
        <p:spPr/>
        <p:txBody>
          <a:bodyPr>
            <a:normAutofit/>
          </a:bodyPr>
          <a:lstStyle/>
          <a:p>
            <a:r>
              <a:rPr lang="en-US" sz="4000" dirty="0">
                <a:solidFill>
                  <a:schemeClr val="accent2">
                    <a:lumMod val="75000"/>
                  </a:schemeClr>
                </a:solidFill>
                <a:latin typeface="Times New Roman" panose="02020603050405020304" pitchFamily="18" charset="0"/>
                <a:cs typeface="Times New Roman" panose="02020603050405020304" pitchFamily="18" charset="0"/>
              </a:rPr>
              <a:t>INCOME LESS EXPENSES</a:t>
            </a:r>
          </a:p>
        </p:txBody>
      </p:sp>
      <p:sp>
        <p:nvSpPr>
          <p:cNvPr id="3" name="Text Placeholder 2">
            <a:extLst>
              <a:ext uri="{FF2B5EF4-FFF2-40B4-BE49-F238E27FC236}">
                <a16:creationId xmlns:a16="http://schemas.microsoft.com/office/drawing/2014/main" id="{9DC4A0F3-8FC0-37AC-D8FD-6E6D595FCC1F}"/>
              </a:ext>
            </a:extLst>
          </p:cNvPr>
          <p:cNvSpPr>
            <a:spLocks noGrp="1"/>
          </p:cNvSpPr>
          <p:nvPr>
            <p:ph sz="half" idx="1"/>
          </p:nvPr>
        </p:nvSpPr>
        <p:spPr>
          <a:xfrm>
            <a:off x="1295398" y="1981199"/>
            <a:ext cx="10623885" cy="3810000"/>
          </a:xfrm>
        </p:spPr>
        <p:txBody>
          <a:bodyPr>
            <a:normAutofit/>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Gross Income			$37,248.10</a:t>
            </a:r>
          </a:p>
          <a:p>
            <a:r>
              <a:rPr lang="en-US" sz="2800" dirty="0">
                <a:solidFill>
                  <a:schemeClr val="accent2">
                    <a:lumMod val="75000"/>
                  </a:schemeClr>
                </a:solidFill>
                <a:latin typeface="Times New Roman" panose="02020603050405020304" pitchFamily="18" charset="0"/>
                <a:cs typeface="Times New Roman" panose="02020603050405020304" pitchFamily="18" charset="0"/>
              </a:rPr>
              <a:t>Operating Expenses		</a:t>
            </a:r>
            <a:r>
              <a:rPr lang="en-US" sz="2800" u="sng" dirty="0">
                <a:solidFill>
                  <a:schemeClr val="accent2">
                    <a:lumMod val="75000"/>
                  </a:schemeClr>
                </a:solidFill>
                <a:latin typeface="Times New Roman" panose="02020603050405020304" pitchFamily="18" charset="0"/>
                <a:cs typeface="Times New Roman" panose="02020603050405020304" pitchFamily="18" charset="0"/>
              </a:rPr>
              <a:t>(33,647.90)</a:t>
            </a:r>
          </a:p>
          <a:p>
            <a:endParaRPr lang="en-US" sz="2800" u="sng" dirty="0">
              <a:solidFill>
                <a:schemeClr val="accent2">
                  <a:lumMod val="75000"/>
                </a:schemeClr>
              </a:solidFill>
              <a:latin typeface="Times New Roman" panose="02020603050405020304" pitchFamily="18" charset="0"/>
              <a:cs typeface="Times New Roman" panose="02020603050405020304" pitchFamily="18" charset="0"/>
            </a:endParaRPr>
          </a:p>
          <a:p>
            <a:pPr marL="101600" indent="0">
              <a:buNone/>
            </a:pPr>
            <a:r>
              <a:rPr lang="en-US" sz="2800" dirty="0">
                <a:solidFill>
                  <a:schemeClr val="accent2">
                    <a:lumMod val="75000"/>
                  </a:schemeClr>
                </a:solidFill>
                <a:latin typeface="Times New Roman" panose="02020603050405020304" pitchFamily="18" charset="0"/>
                <a:cs typeface="Times New Roman" panose="02020603050405020304" pitchFamily="18" charset="0"/>
              </a:rPr>
              <a:t>		Net Income			$  3,600.20*</a:t>
            </a:r>
          </a:p>
          <a:p>
            <a:pPr marL="101600" indent="0">
              <a:buNone/>
            </a:pP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pPr marL="101600" indent="0">
              <a:buNone/>
            </a:pPr>
            <a:r>
              <a:rPr lang="en-US" sz="2800" dirty="0">
                <a:solidFill>
                  <a:schemeClr val="accent2">
                    <a:lumMod val="75000"/>
                  </a:schemeClr>
                </a:solidFill>
                <a:latin typeface="Times New Roman" panose="02020603050405020304" pitchFamily="18" charset="0"/>
                <a:cs typeface="Times New Roman" panose="02020603050405020304" pitchFamily="18" charset="0"/>
              </a:rPr>
              <a:t>*Moves into Equity Account (Savings) for Capital Expenditures</a:t>
            </a:r>
          </a:p>
        </p:txBody>
      </p:sp>
      <p:sp>
        <p:nvSpPr>
          <p:cNvPr id="5" name="Slide Number Placeholder 4">
            <a:extLst>
              <a:ext uri="{FF2B5EF4-FFF2-40B4-BE49-F238E27FC236}">
                <a16:creationId xmlns:a16="http://schemas.microsoft.com/office/drawing/2014/main" id="{50A58D44-3ADE-945B-510B-4CAD7D75D583}"/>
              </a:ext>
            </a:extLst>
          </p:cNvPr>
          <p:cNvSpPr>
            <a:spLocks noGrp="1"/>
          </p:cNvSpPr>
          <p:nvPr>
            <p:ph type="sldNum" sz="quarter" idx="12"/>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52742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A707B-A194-5918-57AD-3BD6FD1DCC25}"/>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FC83A9-BA22-117E-C80A-751B79FE3F7D}"/>
              </a:ext>
            </a:extLst>
          </p:cNvPr>
          <p:cNvSpPr>
            <a:spLocks noGrp="1"/>
          </p:cNvSpPr>
          <p:nvPr>
            <p:ph type="title"/>
          </p:nvPr>
        </p:nvSpPr>
        <p:spPr>
          <a:xfrm>
            <a:off x="677333" y="609600"/>
            <a:ext cx="11324082" cy="1320800"/>
          </a:xfrm>
        </p:spPr>
        <p:txBody>
          <a:bodyPr>
            <a:normAutofit/>
          </a:bodyPr>
          <a:lstStyle/>
          <a:p>
            <a:r>
              <a:rPr lang="en-US" dirty="0">
                <a:solidFill>
                  <a:schemeClr val="accent2">
                    <a:lumMod val="75000"/>
                  </a:schemeClr>
                </a:solidFill>
                <a:latin typeface="Times New Roman" panose="02020603050405020304" pitchFamily="18" charset="0"/>
                <a:cs typeface="Times New Roman" panose="02020603050405020304" pitchFamily="18" charset="0"/>
              </a:rPr>
              <a:t>CAPITAL EXPENSE “EQUITY” SAVING ACCOUNTS</a:t>
            </a:r>
          </a:p>
        </p:txBody>
      </p:sp>
      <p:sp>
        <p:nvSpPr>
          <p:cNvPr id="3" name="Text Placeholder 2">
            <a:extLst>
              <a:ext uri="{FF2B5EF4-FFF2-40B4-BE49-F238E27FC236}">
                <a16:creationId xmlns:a16="http://schemas.microsoft.com/office/drawing/2014/main" id="{ECA0AC61-B967-E7A4-6D73-4522ACD4FA4F}"/>
              </a:ext>
            </a:extLst>
          </p:cNvPr>
          <p:cNvSpPr>
            <a:spLocks noGrp="1"/>
          </p:cNvSpPr>
          <p:nvPr>
            <p:ph sz="half" idx="1"/>
          </p:nvPr>
        </p:nvSpPr>
        <p:spPr>
          <a:xfrm>
            <a:off x="1295400" y="1981199"/>
            <a:ext cx="9168442" cy="3810000"/>
          </a:xfrm>
        </p:spPr>
        <p:txBody>
          <a:bodyPr>
            <a:normAutofit/>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Beginning Balance on 10/1/23		$58,512.16</a:t>
            </a:r>
          </a:p>
          <a:p>
            <a:r>
              <a:rPr lang="en-US" sz="2800" dirty="0">
                <a:solidFill>
                  <a:schemeClr val="accent2">
                    <a:lumMod val="75000"/>
                  </a:schemeClr>
                </a:solidFill>
                <a:latin typeface="Times New Roman" panose="02020603050405020304" pitchFamily="18" charset="0"/>
                <a:cs typeface="Times New Roman" panose="02020603050405020304" pitchFamily="18" charset="0"/>
              </a:rPr>
              <a:t>2024 Net Income					+	</a:t>
            </a:r>
            <a:r>
              <a:rPr lang="en-US" sz="2800" u="sng" dirty="0">
                <a:solidFill>
                  <a:schemeClr val="accent2">
                    <a:lumMod val="75000"/>
                  </a:schemeClr>
                </a:solidFill>
                <a:latin typeface="Times New Roman" panose="02020603050405020304" pitchFamily="18" charset="0"/>
                <a:cs typeface="Times New Roman" panose="02020603050405020304" pitchFamily="18" charset="0"/>
              </a:rPr>
              <a:t>$  3,600.20</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p>
          <a:p>
            <a:pPr marL="101600" indent="0">
              <a:buNone/>
            </a:pPr>
            <a:r>
              <a:rPr lang="en-US" sz="2800" dirty="0">
                <a:solidFill>
                  <a:schemeClr val="accent2">
                    <a:lumMod val="75000"/>
                  </a:schemeClr>
                </a:solidFill>
                <a:latin typeface="Times New Roman" panose="02020603050405020304" pitchFamily="18" charset="0"/>
                <a:cs typeface="Times New Roman" panose="02020603050405020304" pitchFamily="18" charset="0"/>
              </a:rPr>
              <a:t>	Total Equity Account					$62,112.36</a:t>
            </a:r>
          </a:p>
        </p:txBody>
      </p:sp>
      <p:sp>
        <p:nvSpPr>
          <p:cNvPr id="5" name="Slide Number Placeholder 4">
            <a:extLst>
              <a:ext uri="{FF2B5EF4-FFF2-40B4-BE49-F238E27FC236}">
                <a16:creationId xmlns:a16="http://schemas.microsoft.com/office/drawing/2014/main" id="{94A1782E-DDB5-DA92-143B-1B73165B3D51}"/>
              </a:ext>
            </a:extLst>
          </p:cNvPr>
          <p:cNvSpPr>
            <a:spLocks noGrp="1"/>
          </p:cNvSpPr>
          <p:nvPr>
            <p:ph type="sldNum" sz="quarter" idx="12"/>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4" name="Slide Number Placeholder 5">
            <a:extLst>
              <a:ext uri="{FF2B5EF4-FFF2-40B4-BE49-F238E27FC236}">
                <a16:creationId xmlns:a16="http://schemas.microsoft.com/office/drawing/2014/main" id="{340798D9-77AE-8CBB-9D15-64B1BD9D3574}"/>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11</a:t>
            </a:fld>
            <a:endParaRPr lang="en-US" dirty="0"/>
          </a:p>
        </p:txBody>
      </p:sp>
    </p:spTree>
    <p:extLst>
      <p:ext uri="{BB962C8B-B14F-4D97-AF65-F5344CB8AC3E}">
        <p14:creationId xmlns:p14="http://schemas.microsoft.com/office/powerpoint/2010/main" val="370858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4" name="Rectangle 3">
            <a:extLst>
              <a:ext uri="{FF2B5EF4-FFF2-40B4-BE49-F238E27FC236}">
                <a16:creationId xmlns:a16="http://schemas.microsoft.com/office/drawing/2014/main" id="{E0CED9AD-0007-88A2-25FA-4B9FC9FAA70D}"/>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Google Shape;567;g1583d6efcf7_0_23"/>
          <p:cNvSpPr txBox="1">
            <a:spLocks noGrp="1"/>
          </p:cNvSpPr>
          <p:nvPr>
            <p:ph type="title"/>
          </p:nvPr>
        </p:nvSpPr>
        <p:spPr>
          <a:xfrm>
            <a:off x="1295400" y="503852"/>
            <a:ext cx="9601200" cy="5640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3000" dirty="0">
                <a:solidFill>
                  <a:schemeClr val="accent2">
                    <a:lumMod val="75000"/>
                  </a:schemeClr>
                </a:solidFill>
                <a:latin typeface="Times New Roman"/>
                <a:ea typeface="Times New Roman"/>
                <a:cs typeface="Times New Roman"/>
                <a:sym typeface="Times New Roman"/>
              </a:rPr>
              <a:t>2023 CAPITAL EQUITY SAVINGS ACCOUNT EXPENDITURES</a:t>
            </a:r>
            <a:endParaRPr sz="3000" dirty="0">
              <a:solidFill>
                <a:schemeClr val="accent2">
                  <a:lumMod val="75000"/>
                </a:schemeClr>
              </a:solidFill>
              <a:latin typeface="Times New Roman"/>
              <a:ea typeface="Times New Roman"/>
              <a:cs typeface="Times New Roman"/>
              <a:sym typeface="Times New Roman"/>
            </a:endParaRPr>
          </a:p>
        </p:txBody>
      </p:sp>
      <p:sp>
        <p:nvSpPr>
          <p:cNvPr id="569" name="Google Shape;569;g1583d6efcf7_0_23"/>
          <p:cNvSpPr txBox="1">
            <a:spLocks noGrp="1"/>
          </p:cNvSpPr>
          <p:nvPr>
            <p:ph type="sldNum" sz="quarter" idx="12"/>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graphicFrame>
        <p:nvGraphicFramePr>
          <p:cNvPr id="568" name="Google Shape;568;g1583d6efcf7_0_23"/>
          <p:cNvGraphicFramePr/>
          <p:nvPr>
            <p:extLst>
              <p:ext uri="{D42A27DB-BD31-4B8C-83A1-F6EECF244321}">
                <p14:modId xmlns:p14="http://schemas.microsoft.com/office/powerpoint/2010/main" val="1405256678"/>
              </p:ext>
            </p:extLst>
          </p:nvPr>
        </p:nvGraphicFramePr>
        <p:xfrm>
          <a:off x="1099874" y="1972175"/>
          <a:ext cx="9439171" cy="2727780"/>
        </p:xfrm>
        <a:graphic>
          <a:graphicData uri="http://schemas.openxmlformats.org/drawingml/2006/table">
            <a:tbl>
              <a:tblPr>
                <a:noFill/>
                <a:tableStyleId>{1F080E0B-481B-4E90-AF63-6E53B3D7F3BB}</a:tableStyleId>
              </a:tblPr>
              <a:tblGrid>
                <a:gridCol w="894150">
                  <a:extLst>
                    <a:ext uri="{9D8B030D-6E8A-4147-A177-3AD203B41FA5}">
                      <a16:colId xmlns:a16="http://schemas.microsoft.com/office/drawing/2014/main" val="20000"/>
                    </a:ext>
                  </a:extLst>
                </a:gridCol>
                <a:gridCol w="6042676">
                  <a:extLst>
                    <a:ext uri="{9D8B030D-6E8A-4147-A177-3AD203B41FA5}">
                      <a16:colId xmlns:a16="http://schemas.microsoft.com/office/drawing/2014/main" val="20001"/>
                    </a:ext>
                  </a:extLst>
                </a:gridCol>
                <a:gridCol w="2502345">
                  <a:extLst>
                    <a:ext uri="{9D8B030D-6E8A-4147-A177-3AD203B41FA5}">
                      <a16:colId xmlns:a16="http://schemas.microsoft.com/office/drawing/2014/main" val="20002"/>
                    </a:ext>
                  </a:extLst>
                </a:gridCol>
              </a:tblGrid>
              <a:tr h="775975">
                <a:tc gridSpan="2">
                  <a:txBody>
                    <a:bodyPr/>
                    <a:lstStyle/>
                    <a:p>
                      <a:pPr marL="0" lvl="0" indent="0" algn="l"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Capital Improvements</a:t>
                      </a:r>
                      <a:endParaRPr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0:0"/>
                      </a:ext>
                    </a:extLst>
                  </a:tcPr>
                </a:tc>
                <a:tc hMerge="1">
                  <a:txBody>
                    <a:bodyPr/>
                    <a:lstStyle/>
                    <a:p>
                      <a:endParaRPr lang="en-US"/>
                    </a:p>
                  </a:txBody>
                  <a:tcPr/>
                </a:tc>
                <a:tc>
                  <a:txBody>
                    <a:bodyPr/>
                    <a:lstStyle/>
                    <a:p>
                      <a:pPr marL="0" lvl="0" indent="0" algn="l" rtl="0">
                        <a:spcBef>
                          <a:spcPts val="0"/>
                        </a:spcBef>
                        <a:spcAft>
                          <a:spcPts val="0"/>
                        </a:spcAft>
                        <a:buNone/>
                      </a:pPr>
                      <a:endParaRPr sz="280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0:2"/>
                      </a:ext>
                    </a:extLst>
                  </a:tcPr>
                </a:tc>
                <a:extLst>
                  <a:ext uri="{0D108BD9-81ED-4DB2-BD59-A6C34878D82A}">
                    <a16:rowId xmlns:a16="http://schemas.microsoft.com/office/drawing/2014/main" val="10000"/>
                  </a:ext>
                </a:extLst>
              </a:tr>
              <a:tr h="264650">
                <a:tc>
                  <a:txBody>
                    <a:bodyPr/>
                    <a:lstStyle/>
                    <a:p>
                      <a:pPr marL="0" lvl="0" indent="0" algn="l" rtl="0">
                        <a:spcBef>
                          <a:spcPts val="0"/>
                        </a:spcBef>
                        <a:spcAft>
                          <a:spcPts val="0"/>
                        </a:spcAft>
                        <a:buNone/>
                      </a:pPr>
                      <a:endParaRPr sz="28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0"/>
                      </a:ext>
                    </a:extLst>
                  </a:tcPr>
                </a:tc>
                <a:tc>
                  <a:txBody>
                    <a:bodyPr/>
                    <a:lstStyle/>
                    <a:p>
                      <a:pPr marL="0" lvl="0" indent="0" algn="l"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Purchase Holiday Lights</a:t>
                      </a:r>
                      <a:endParaRPr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1"/>
                      </a:ext>
                    </a:extLst>
                  </a:tcPr>
                </a:tc>
                <a:tc>
                  <a:txBody>
                    <a:bodyPr/>
                    <a:lstStyle/>
                    <a:p>
                      <a:pPr marL="0" lvl="0" indent="0" algn="r"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$3,425.00</a:t>
                      </a:r>
                      <a:endParaRPr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1:2"/>
                      </a:ext>
                    </a:extLst>
                  </a:tcPr>
                </a:tc>
                <a:extLst>
                  <a:ext uri="{0D108BD9-81ED-4DB2-BD59-A6C34878D82A}">
                    <a16:rowId xmlns:a16="http://schemas.microsoft.com/office/drawing/2014/main" val="10001"/>
                  </a:ext>
                </a:extLst>
              </a:tr>
              <a:tr h="265800">
                <a:tc>
                  <a:txBody>
                    <a:bodyPr/>
                    <a:lstStyle/>
                    <a:p>
                      <a:pPr marL="0" lvl="0" indent="0" algn="l" rtl="0">
                        <a:spcBef>
                          <a:spcPts val="0"/>
                        </a:spcBef>
                        <a:spcAft>
                          <a:spcPts val="0"/>
                        </a:spcAft>
                        <a:buNone/>
                      </a:pPr>
                      <a:endParaRPr sz="28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0"/>
                      </a:ext>
                    </a:extLst>
                  </a:tcPr>
                </a:tc>
                <a:tc>
                  <a:txBody>
                    <a:bodyPr/>
                    <a:lstStyle/>
                    <a:p>
                      <a:pPr marL="0" lvl="0" indent="0" algn="l"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Sod &amp; Sprinkler at Pump on South 5</a:t>
                      </a:r>
                      <a:r>
                        <a:rPr lang="en-US" sz="2000" baseline="30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th</a:t>
                      </a: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 West</a:t>
                      </a:r>
                    </a:p>
                    <a:p>
                      <a:pPr marL="0" lvl="0" indent="0" algn="l"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and clean up by the Wetlands area &amp; flowerbeds</a:t>
                      </a:r>
                      <a:endParaRPr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1"/>
                      </a:ext>
                    </a:extLst>
                  </a:tcPr>
                </a:tc>
                <a:tc>
                  <a:txBody>
                    <a:bodyPr/>
                    <a:lstStyle/>
                    <a:p>
                      <a:pPr marL="0" lvl="0" indent="0" algn="r" rtl="0">
                        <a:lnSpc>
                          <a:spcPct val="115000"/>
                        </a:lnSpc>
                        <a:spcBef>
                          <a:spcPts val="0"/>
                        </a:spcBef>
                        <a:spcAft>
                          <a:spcPts val="0"/>
                        </a:spcAft>
                        <a:buNone/>
                      </a:pPr>
                      <a:r>
                        <a:rPr lang="en-US" sz="2000" u="sng"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$6,400.00</a:t>
                      </a:r>
                      <a:endParaRPr sz="2000" u="sng"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2:2"/>
                      </a:ext>
                    </a:extLst>
                  </a:tcPr>
                </a:tc>
                <a:extLst>
                  <a:ext uri="{0D108BD9-81ED-4DB2-BD59-A6C34878D82A}">
                    <a16:rowId xmlns:a16="http://schemas.microsoft.com/office/drawing/2014/main" val="10002"/>
                  </a:ext>
                </a:extLst>
              </a:tr>
              <a:tr h="775975">
                <a:tc>
                  <a:txBody>
                    <a:bodyPr/>
                    <a:lstStyle/>
                    <a:p>
                      <a:pPr marL="0" lvl="0" indent="0" algn="r" rtl="0">
                        <a:spcBef>
                          <a:spcPts val="0"/>
                        </a:spcBef>
                        <a:spcAft>
                          <a:spcPts val="0"/>
                        </a:spcAft>
                        <a:buNone/>
                      </a:pPr>
                      <a:endParaRPr sz="2800" b="1">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0"/>
                      </a:ext>
                    </a:extLst>
                  </a:tcPr>
                </a:tc>
                <a:tc>
                  <a:txBody>
                    <a:bodyPr/>
                    <a:lstStyle/>
                    <a:p>
                      <a:pPr marL="0" lvl="0" indent="0" algn="r" rtl="0">
                        <a:lnSpc>
                          <a:spcPct val="115000"/>
                        </a:lnSpc>
                        <a:spcBef>
                          <a:spcPts val="0"/>
                        </a:spcBef>
                        <a:spcAft>
                          <a:spcPts val="0"/>
                        </a:spcAft>
                        <a:buNone/>
                      </a:pPr>
                      <a:r>
                        <a:rPr lang="en-US" sz="2000" b="1"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TOTAL CAPITAL IMPROVEMENT EXPENDITURES</a:t>
                      </a:r>
                      <a:endParaRPr sz="2000" b="1"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1"/>
                      </a:ext>
                    </a:extLst>
                  </a:tcPr>
                </a:tc>
                <a:tc>
                  <a:txBody>
                    <a:bodyPr/>
                    <a:lstStyle/>
                    <a:p>
                      <a:pPr marL="0" lvl="0" indent="0" algn="r" rtl="0">
                        <a:lnSpc>
                          <a:spcPct val="115000"/>
                        </a:lnSpc>
                        <a:spcBef>
                          <a:spcPts val="0"/>
                        </a:spcBef>
                        <a:spcAft>
                          <a:spcPts val="0"/>
                        </a:spcAft>
                        <a:buNone/>
                      </a:pPr>
                      <a:r>
                        <a:rPr lang="en-US"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$9,825.00</a:t>
                      </a:r>
                      <a:endParaRPr sz="20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68:3:2"/>
                      </a:ext>
                    </a:extLst>
                  </a:tcPr>
                </a:tc>
                <a:extLst>
                  <a:ext uri="{0D108BD9-81ED-4DB2-BD59-A6C34878D82A}">
                    <a16:rowId xmlns:a16="http://schemas.microsoft.com/office/drawing/2014/main" val="10003"/>
                  </a:ext>
                </a:extLst>
              </a:tr>
            </a:tbl>
          </a:graphicData>
        </a:graphic>
      </p:graphicFrame>
      <p:sp>
        <p:nvSpPr>
          <p:cNvPr id="2" name="Slide Number Placeholder 5">
            <a:extLst>
              <a:ext uri="{FF2B5EF4-FFF2-40B4-BE49-F238E27FC236}">
                <a16:creationId xmlns:a16="http://schemas.microsoft.com/office/drawing/2014/main" id="{3EDCFD54-DD6E-E21A-165F-AE88F296CBD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A53C86-9BC3-E00A-4E25-E9BFFF08F890}"/>
              </a:ext>
            </a:extLst>
          </p:cNvPr>
          <p:cNvSpPr>
            <a:spLocks noGrp="1"/>
          </p:cNvSpPr>
          <p:nvPr>
            <p:ph type="sldNum" sz="quarter" idx="12"/>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6" name="Rectangle 5">
            <a:extLst>
              <a:ext uri="{FF2B5EF4-FFF2-40B4-BE49-F238E27FC236}">
                <a16:creationId xmlns:a16="http://schemas.microsoft.com/office/drawing/2014/main" id="{19AF7ECF-A4AA-3603-B41A-908FCB27C344}"/>
              </a:ext>
            </a:extLst>
          </p:cNvPr>
          <p:cNvSpPr/>
          <p:nvPr/>
        </p:nvSpPr>
        <p:spPr>
          <a:xfrm>
            <a:off x="0" y="59669"/>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AC408FC-A8D1-C4F2-8C4F-8A4390AB8DDC}"/>
              </a:ext>
            </a:extLst>
          </p:cNvPr>
          <p:cNvSpPr txBox="1"/>
          <p:nvPr/>
        </p:nvSpPr>
        <p:spPr>
          <a:xfrm>
            <a:off x="1608881" y="2165229"/>
            <a:ext cx="9965803" cy="2123658"/>
          </a:xfrm>
          <a:prstGeom prst="rect">
            <a:avLst/>
          </a:prstGeom>
          <a:noFill/>
        </p:spPr>
        <p:txBody>
          <a:bodyPr wrap="square" rtlCol="0">
            <a:spAutoFit/>
          </a:bodyPr>
          <a:lstStyle/>
          <a:p>
            <a:pPr marL="101600" indent="0">
              <a:lnSpc>
                <a:spcPct val="150000"/>
              </a:lnSpc>
              <a:buNone/>
            </a:pPr>
            <a:r>
              <a:rPr lang="en-US" sz="2400" dirty="0">
                <a:solidFill>
                  <a:schemeClr val="accent2">
                    <a:lumMod val="75000"/>
                  </a:schemeClr>
                </a:solidFill>
                <a:latin typeface="Times New Roman" panose="02020603050405020304" pitchFamily="18" charset="0"/>
                <a:cs typeface="Times New Roman" panose="02020603050405020304" pitchFamily="18" charset="0"/>
              </a:rPr>
              <a:t>Total Equity Account 				$62,112.36</a:t>
            </a:r>
          </a:p>
          <a:p>
            <a:pPr marL="101600" indent="0">
              <a:lnSpc>
                <a:spcPct val="150000"/>
              </a:lnSpc>
              <a:buNone/>
            </a:pPr>
            <a:r>
              <a:rPr lang="en-US" sz="2400" dirty="0">
                <a:solidFill>
                  <a:schemeClr val="accent2">
                    <a:lumMod val="75000"/>
                  </a:schemeClr>
                </a:solidFill>
                <a:latin typeface="Times New Roman" panose="02020603050405020304" pitchFamily="18" charset="0"/>
                <a:cs typeface="Times New Roman" panose="02020603050405020304" pitchFamily="18" charset="0"/>
              </a:rPr>
              <a:t>Less 2023-2024 Capital Expenses			  </a:t>
            </a:r>
            <a:r>
              <a:rPr lang="en-US" sz="2400" u="sng" dirty="0">
                <a:solidFill>
                  <a:schemeClr val="accent2">
                    <a:lumMod val="75000"/>
                  </a:schemeClr>
                </a:solidFill>
                <a:latin typeface="Times New Roman" panose="02020603050405020304" pitchFamily="18" charset="0"/>
                <a:cs typeface="Times New Roman" panose="02020603050405020304" pitchFamily="18" charset="0"/>
              </a:rPr>
              <a:t>(9,825.00)</a:t>
            </a:r>
          </a:p>
          <a:p>
            <a:pPr marL="101600" indent="0">
              <a:lnSpc>
                <a:spcPct val="150000"/>
              </a:lnSpc>
              <a:buNone/>
            </a:pPr>
            <a:r>
              <a:rPr lang="en-US" sz="2400" dirty="0">
                <a:solidFill>
                  <a:schemeClr val="accent2">
                    <a:lumMod val="75000"/>
                  </a:schemeClr>
                </a:solidFill>
                <a:latin typeface="Times New Roman" panose="02020603050405020304" pitchFamily="18" charset="0"/>
                <a:cs typeface="Times New Roman" panose="02020603050405020304" pitchFamily="18" charset="0"/>
              </a:rPr>
              <a:t>Remaining Capital Expense Equity /Savings	$52,287.36</a:t>
            </a:r>
          </a:p>
          <a:p>
            <a:endParaRPr lang="en-US" sz="2400" dirty="0">
              <a:latin typeface="Times New Roman" panose="02020603050405020304" pitchFamily="18" charset="0"/>
              <a:cs typeface="Times New Roman" panose="02020603050405020304" pitchFamily="18" charset="0"/>
            </a:endParaRPr>
          </a:p>
        </p:txBody>
      </p:sp>
      <p:sp>
        <p:nvSpPr>
          <p:cNvPr id="2" name="Slide Number Placeholder 5">
            <a:extLst>
              <a:ext uri="{FF2B5EF4-FFF2-40B4-BE49-F238E27FC236}">
                <a16:creationId xmlns:a16="http://schemas.microsoft.com/office/drawing/2014/main" id="{DFFF5E98-C729-0C75-B9C8-E1E3EFEA196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13</a:t>
            </a:fld>
            <a:endParaRPr lang="en-US" dirty="0"/>
          </a:p>
        </p:txBody>
      </p:sp>
    </p:spTree>
    <p:extLst>
      <p:ext uri="{BB962C8B-B14F-4D97-AF65-F5344CB8AC3E}">
        <p14:creationId xmlns:p14="http://schemas.microsoft.com/office/powerpoint/2010/main" val="285423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2" name="Rectangle 1">
            <a:extLst>
              <a:ext uri="{FF2B5EF4-FFF2-40B4-BE49-F238E27FC236}">
                <a16:creationId xmlns:a16="http://schemas.microsoft.com/office/drawing/2014/main" id="{EB404E90-AAF2-3CE0-DF17-F2EEA13C66CE}"/>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75" name="Google Shape;575;g1583d6efcf7_0_38"/>
          <p:cNvSpPr txBox="1">
            <a:spLocks noGrp="1"/>
          </p:cNvSpPr>
          <p:nvPr>
            <p:ph type="title"/>
          </p:nvPr>
        </p:nvSpPr>
        <p:spPr>
          <a:xfrm>
            <a:off x="1295400" y="503852"/>
            <a:ext cx="8711242" cy="1477347"/>
          </a:xfrm>
          <a:prstGeom prst="rect">
            <a:avLst/>
          </a:prstGeom>
          <a:noFill/>
        </p:spPr>
        <p:txBody>
          <a:bodyPr spcFirstLastPara="1" wrap="square" lIns="91425" tIns="45700" rIns="91425" bIns="45700" anchor="b" anchorCtr="0">
            <a:normAutofit fontScale="90000"/>
          </a:bodyPr>
          <a:lstStyle/>
          <a:p>
            <a:pPr marL="0" lvl="0" indent="0" algn="ctr" rtl="0">
              <a:spcBef>
                <a:spcPts val="0"/>
              </a:spcBef>
              <a:spcAft>
                <a:spcPts val="0"/>
              </a:spcAft>
              <a:buNone/>
            </a:pPr>
            <a:br>
              <a:rPr lang="en-US" sz="5400" b="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br>
            <a:r>
              <a:rPr lang="en-US" sz="5400" b="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BALANCE SHEET</a:t>
            </a:r>
            <a:br>
              <a:rPr lang="en-US" sz="5400" b="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br>
            <a:r>
              <a:rPr lang="en-US" sz="5400" b="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Assets</a:t>
            </a:r>
            <a:endParaRPr sz="5400" b="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576" name="Google Shape;576;g1583d6efcf7_0_38"/>
          <p:cNvSpPr txBox="1">
            <a:spLocks noGrp="1"/>
          </p:cNvSpPr>
          <p:nvPr>
            <p:ph sz="half" idx="1"/>
          </p:nvPr>
        </p:nvSpPr>
        <p:spPr>
          <a:xfrm>
            <a:off x="715992" y="1981200"/>
            <a:ext cx="10705382" cy="3810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US"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Checking Account	(non- interest bearing)			$      148.33</a:t>
            </a:r>
            <a:endParaRPr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spcBef>
                <a:spcPts val="1800"/>
              </a:spcBef>
              <a:spcAft>
                <a:spcPts val="0"/>
              </a:spcAft>
              <a:buNone/>
            </a:pPr>
            <a:r>
              <a:rPr lang="en-US"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Money Market Savings Account	  					$ 21,872.69</a:t>
            </a:r>
          </a:p>
          <a:p>
            <a:pPr marL="0" lvl="0" indent="0" algn="l" rtl="0">
              <a:spcBef>
                <a:spcPts val="1800"/>
              </a:spcBef>
              <a:spcAft>
                <a:spcPts val="0"/>
              </a:spcAft>
              <a:buNone/>
            </a:pPr>
            <a:r>
              <a:rPr lang="en-US"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Certificates of Deposit	(3 Six months CD’s)			</a:t>
            </a:r>
            <a:r>
              <a:rPr lang="en-US" sz="2600" u="sng"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$ 30,266.34</a:t>
            </a:r>
          </a:p>
          <a:p>
            <a:pPr marL="0" lvl="0" indent="0" algn="l" rtl="0">
              <a:spcBef>
                <a:spcPts val="1800"/>
              </a:spcBef>
              <a:spcAft>
                <a:spcPts val="0"/>
              </a:spcAft>
              <a:buNone/>
            </a:pPr>
            <a:r>
              <a:rPr lang="en-US"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			TOTAL CASH ON DEPOSIT				$ 52,287.36</a:t>
            </a:r>
            <a:endParaRPr sz="2600"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0" algn="l" rtl="0">
              <a:spcBef>
                <a:spcPts val="1800"/>
              </a:spcBef>
              <a:spcAft>
                <a:spcPts val="0"/>
              </a:spcAft>
              <a:buNone/>
            </a:pPr>
            <a:endParaRPr sz="2200" dirty="0">
              <a:latin typeface="Times New Roman" panose="02020603050405020304" pitchFamily="18" charset="0"/>
              <a:ea typeface="Times New Roman"/>
              <a:cs typeface="Times New Roman" panose="02020603050405020304" pitchFamily="18" charset="0"/>
              <a:sym typeface="Times New Roman"/>
            </a:endParaRPr>
          </a:p>
          <a:p>
            <a:pPr marL="0" lvl="0" indent="0" algn="l" rtl="0">
              <a:spcBef>
                <a:spcPts val="1800"/>
              </a:spcBef>
              <a:spcAft>
                <a:spcPts val="0"/>
              </a:spcAft>
              <a:buNone/>
            </a:pPr>
            <a:endParaRPr sz="2200" dirty="0">
              <a:latin typeface="Times New Roman" panose="02020603050405020304" pitchFamily="18" charset="0"/>
              <a:ea typeface="Times New Roman"/>
              <a:cs typeface="Times New Roman" panose="02020603050405020304" pitchFamily="18" charset="0"/>
              <a:sym typeface="Times New Roman"/>
            </a:endParaRPr>
          </a:p>
        </p:txBody>
      </p:sp>
      <p:sp>
        <p:nvSpPr>
          <p:cNvPr id="578" name="Google Shape;578;g1583d6efcf7_0_38"/>
          <p:cNvSpPr txBox="1">
            <a:spLocks noGrp="1"/>
          </p:cNvSpPr>
          <p:nvPr>
            <p:ph type="sldNum" sz="quarter" idx="12"/>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3" name="Slide Number Placeholder 5">
            <a:extLst>
              <a:ext uri="{FF2B5EF4-FFF2-40B4-BE49-F238E27FC236}">
                <a16:creationId xmlns:a16="http://schemas.microsoft.com/office/drawing/2014/main" id="{3D5C1F0B-AF03-503B-3283-89D8D9842F1B}"/>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5c086e8048_0_8"/>
          <p:cNvSpPr txBox="1">
            <a:spLocks noGrp="1"/>
          </p:cNvSpPr>
          <p:nvPr>
            <p:ph type="sldNum" sz="quarter" idx="12"/>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Times New Roman" panose="02020603050405020304" pitchFamily="18" charset="0"/>
                <a:cs typeface="Times New Roman" panose="02020603050405020304" pitchFamily="18" charset="0"/>
              </a:rPr>
              <a:t>15</a:t>
            </a:fld>
            <a:endParaRPr>
              <a:latin typeface="Times New Roman" panose="02020603050405020304" pitchFamily="18" charset="0"/>
              <a:cs typeface="Times New Roman" panose="02020603050405020304" pitchFamily="18" charset="0"/>
            </a:endParaRPr>
          </a:p>
        </p:txBody>
      </p:sp>
      <p:sp>
        <p:nvSpPr>
          <p:cNvPr id="600" name="Google Shape;600;g15c086e8048_0_8"/>
          <p:cNvSpPr txBox="1">
            <a:spLocks noGrp="1"/>
          </p:cNvSpPr>
          <p:nvPr>
            <p:ph type="title" idx="4294967295"/>
          </p:nvPr>
        </p:nvSpPr>
        <p:spPr>
          <a:xfrm>
            <a:off x="0" y="557213"/>
            <a:ext cx="9601200" cy="1143000"/>
          </a:xfrm>
          <a:prstGeom prst="rect">
            <a:avLst/>
          </a:prstGeom>
          <a:solidFill>
            <a:schemeClr val="accent1">
              <a:lumMod val="40000"/>
              <a:lumOff val="60000"/>
            </a:schemeClr>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000" b="1"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rPr>
              <a:t>	2024 Audit/Review</a:t>
            </a:r>
            <a:endParaRPr sz="4000" b="1" dirty="0">
              <a:solidFill>
                <a:schemeClr val="accent2">
                  <a:lumMod val="7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601" name="Google Shape;601;g15c086e8048_0_8"/>
          <p:cNvSpPr txBox="1"/>
          <p:nvPr/>
        </p:nvSpPr>
        <p:spPr>
          <a:xfrm>
            <a:off x="1295400" y="1646250"/>
            <a:ext cx="8464236" cy="4524285"/>
          </a:xfrm>
          <a:prstGeom prst="rect">
            <a:avLst/>
          </a:prstGeom>
          <a:noFill/>
          <a:ln>
            <a:noFill/>
          </a:ln>
        </p:spPr>
        <p:txBody>
          <a:bodyPr spcFirstLastPara="1" wrap="square" lIns="91425" tIns="91425" rIns="91425" bIns="91425" anchor="t" anchorCtr="0">
            <a:spAutoFit/>
          </a:bodyPr>
          <a:lstStyle/>
          <a:p>
            <a:pPr marL="1828800" lvl="0" indent="0" algn="l" rtl="0">
              <a:spcBef>
                <a:spcPts val="0"/>
              </a:spcBef>
              <a:spcAft>
                <a:spcPts val="0"/>
              </a:spcAft>
              <a:buNone/>
            </a:pPr>
            <a:endParaRPr sz="1700" dirty="0">
              <a:latin typeface="Times New Roman" panose="02020603050405020304" pitchFamily="18" charset="0"/>
              <a:cs typeface="Times New Roman" panose="02020603050405020304" pitchFamily="18" charset="0"/>
            </a:endParaRPr>
          </a:p>
          <a:p>
            <a:pPr marL="914400" lvl="0" indent="-336550" algn="l" rtl="0">
              <a:spcBef>
                <a:spcPts val="0"/>
              </a:spcBef>
              <a:spcAft>
                <a:spcPts val="0"/>
              </a:spcAft>
              <a:buSzPts val="1700"/>
              <a:buChar char="●"/>
            </a:pPr>
            <a:r>
              <a:rPr lang="en-US" sz="1700" dirty="0">
                <a:latin typeface="Times New Roman" panose="02020603050405020304" pitchFamily="18" charset="0"/>
                <a:cs typeface="Times New Roman" panose="02020603050405020304" pitchFamily="18" charset="0"/>
              </a:rPr>
              <a:t>The Board made a resolution in 2022 that the Association’s records will be Audited every other year and Reviewed in the alternate years.</a:t>
            </a:r>
            <a:endParaRPr sz="1700" dirty="0">
              <a:latin typeface="Times New Roman" panose="02020603050405020304" pitchFamily="18" charset="0"/>
              <a:cs typeface="Times New Roman" panose="02020603050405020304" pitchFamily="18" charset="0"/>
            </a:endParaRPr>
          </a:p>
          <a:p>
            <a:pPr marL="1828800" lvl="0" indent="0" algn="l" rtl="0">
              <a:spcBef>
                <a:spcPts val="0"/>
              </a:spcBef>
              <a:spcAft>
                <a:spcPts val="0"/>
              </a:spcAft>
              <a:buNone/>
            </a:pPr>
            <a:endParaRPr sz="1700" dirty="0">
              <a:latin typeface="Times New Roman" panose="02020603050405020304" pitchFamily="18" charset="0"/>
              <a:cs typeface="Times New Roman" panose="02020603050405020304" pitchFamily="18" charset="0"/>
            </a:endParaRPr>
          </a:p>
          <a:p>
            <a:pPr marL="914400" lvl="0" indent="-336550" algn="l" rtl="0">
              <a:spcBef>
                <a:spcPts val="0"/>
              </a:spcBef>
              <a:spcAft>
                <a:spcPts val="0"/>
              </a:spcAft>
              <a:buSzPts val="1700"/>
              <a:buChar char="●"/>
            </a:pPr>
            <a:r>
              <a:rPr lang="en-US" sz="1700" dirty="0">
                <a:latin typeface="Times New Roman" panose="02020603050405020304" pitchFamily="18" charset="0"/>
                <a:cs typeface="Times New Roman" panose="02020603050405020304" pitchFamily="18" charset="0"/>
              </a:rPr>
              <a:t>The HOA will have the full Audit the end of the Treasurer’s first year in office, and again at the end of the Treasurer’s third year in office, or before a new Treasurer will take office.</a:t>
            </a:r>
            <a:endParaRPr sz="1700" dirty="0">
              <a:latin typeface="Times New Roman" panose="02020603050405020304" pitchFamily="18" charset="0"/>
              <a:cs typeface="Times New Roman" panose="02020603050405020304" pitchFamily="18" charset="0"/>
            </a:endParaRPr>
          </a:p>
          <a:p>
            <a:pPr marL="1828800" lvl="0" indent="0" algn="l" rtl="0">
              <a:spcBef>
                <a:spcPts val="0"/>
              </a:spcBef>
              <a:spcAft>
                <a:spcPts val="0"/>
              </a:spcAft>
              <a:buNone/>
            </a:pPr>
            <a:endParaRPr sz="1700" dirty="0">
              <a:latin typeface="Times New Roman" panose="02020603050405020304" pitchFamily="18" charset="0"/>
              <a:cs typeface="Times New Roman" panose="02020603050405020304" pitchFamily="18" charset="0"/>
            </a:endParaRPr>
          </a:p>
          <a:p>
            <a:pPr marL="914400" lvl="0" indent="-336550" algn="l" rtl="0">
              <a:spcBef>
                <a:spcPts val="0"/>
              </a:spcBef>
              <a:spcAft>
                <a:spcPts val="0"/>
              </a:spcAft>
              <a:buSzPts val="1700"/>
              <a:buChar char="●"/>
            </a:pPr>
            <a:r>
              <a:rPr lang="en-US" sz="1700" dirty="0">
                <a:latin typeface="Times New Roman" panose="02020603050405020304" pitchFamily="18" charset="0"/>
                <a:cs typeface="Times New Roman" panose="02020603050405020304" pitchFamily="18" charset="0"/>
              </a:rPr>
              <a:t>The incoming Board will determine the need to have the CPA prepare the taxes each year.</a:t>
            </a:r>
            <a:endParaRPr sz="17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700" dirty="0">
              <a:latin typeface="Times New Roman" panose="02020603050405020304" pitchFamily="18" charset="0"/>
              <a:cs typeface="Times New Roman" panose="02020603050405020304" pitchFamily="18" charset="0"/>
            </a:endParaRPr>
          </a:p>
          <a:p>
            <a:pPr marL="914400" lvl="0" indent="-336550" algn="l" rtl="0">
              <a:spcBef>
                <a:spcPts val="0"/>
              </a:spcBef>
              <a:spcAft>
                <a:spcPts val="0"/>
              </a:spcAft>
              <a:buSzPts val="1700"/>
              <a:buChar char="●"/>
            </a:pPr>
            <a:r>
              <a:rPr lang="en-US" sz="1700" dirty="0">
                <a:latin typeface="Times New Roman" panose="02020603050405020304" pitchFamily="18" charset="0"/>
                <a:cs typeface="Times New Roman" panose="02020603050405020304" pitchFamily="18" charset="0"/>
              </a:rPr>
              <a:t>Present the Review Letter from CPA</a:t>
            </a:r>
          </a:p>
          <a:p>
            <a:pPr marL="914400" lvl="0" indent="-336550" algn="l" rtl="0">
              <a:spcBef>
                <a:spcPts val="0"/>
              </a:spcBef>
              <a:spcAft>
                <a:spcPts val="0"/>
              </a:spcAft>
              <a:buSzPts val="1700"/>
              <a:buChar char="●"/>
            </a:pPr>
            <a:endParaRPr lang="en-US" sz="1700" dirty="0">
              <a:latin typeface="Times New Roman" panose="02020603050405020304" pitchFamily="18" charset="0"/>
              <a:cs typeface="Times New Roman" panose="02020603050405020304" pitchFamily="18" charset="0"/>
            </a:endParaRPr>
          </a:p>
          <a:p>
            <a:pPr marL="914400" indent="-336550">
              <a:buSzPts val="1700"/>
              <a:buFont typeface="Arial"/>
              <a:buChar char="●"/>
            </a:pPr>
            <a:r>
              <a:rPr lang="en-US" sz="1800" b="1" dirty="0">
                <a:solidFill>
                  <a:srgbClr val="C00000"/>
                </a:solidFill>
              </a:rPr>
              <a:t>PAGE 15 in Handout</a:t>
            </a:r>
          </a:p>
          <a:p>
            <a:pPr marL="914400" lvl="0" indent="-336550" algn="l" rtl="0">
              <a:spcBef>
                <a:spcPts val="0"/>
              </a:spcBef>
              <a:spcAft>
                <a:spcPts val="0"/>
              </a:spcAft>
              <a:buSzPts val="1700"/>
              <a:buChar char="●"/>
            </a:pPr>
            <a:endParaRPr sz="17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solidFill>
                <a:schemeClr val="dk2"/>
              </a:solidFill>
              <a:latin typeface="Times New Roman" panose="02020603050405020304" pitchFamily="18" charset="0"/>
              <a:cs typeface="Times New Roman" panose="02020603050405020304" pitchFamily="18" charset="0"/>
            </a:endParaRPr>
          </a:p>
          <a:p>
            <a:pPr marL="0" lvl="0" indent="457200" algn="l" rtl="0">
              <a:spcBef>
                <a:spcPts val="0"/>
              </a:spcBef>
              <a:spcAft>
                <a:spcPts val="0"/>
              </a:spcAft>
              <a:buNone/>
            </a:pPr>
            <a:r>
              <a:rPr lang="en-US" dirty="0">
                <a:solidFill>
                  <a:schemeClr val="dk2"/>
                </a:solidFill>
                <a:latin typeface="Times New Roman" panose="02020603050405020304" pitchFamily="18" charset="0"/>
                <a:cs typeface="Times New Roman" panose="02020603050405020304" pitchFamily="18" charset="0"/>
              </a:rPr>
              <a:t>	</a:t>
            </a:r>
            <a:endParaRPr dirty="0">
              <a:solidFill>
                <a:schemeClr val="dk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
          <p:cNvSpPr txBox="1">
            <a:spLocks noGrp="1"/>
          </p:cNvSpPr>
          <p:nvPr>
            <p:ph type="title"/>
          </p:nvPr>
        </p:nvSpPr>
        <p:spPr>
          <a:xfrm>
            <a:off x="1295400" y="127711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6000" b="1" dirty="0">
                <a:latin typeface="Times New Roman" panose="02020603050405020304" pitchFamily="18" charset="0"/>
                <a:cs typeface="Times New Roman" panose="02020603050405020304" pitchFamily="18" charset="0"/>
              </a:rPr>
              <a:t>2024 Accomplishments</a:t>
            </a:r>
            <a:endParaRPr sz="6000" b="1" dirty="0">
              <a:latin typeface="Times New Roman" panose="02020603050405020304" pitchFamily="18" charset="0"/>
              <a:cs typeface="Times New Roman" panose="02020603050405020304" pitchFamily="18" charset="0"/>
            </a:endParaRPr>
          </a:p>
        </p:txBody>
      </p:sp>
      <p:sp>
        <p:nvSpPr>
          <p:cNvPr id="607" name="Google Shape;607;p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Google Shape;731;g155388caea7_1_28"/>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 name="Picture 2" descr="A street corner with trees and a sign&#10;&#10;Description automatically generated">
            <a:extLst>
              <a:ext uri="{FF2B5EF4-FFF2-40B4-BE49-F238E27FC236}">
                <a16:creationId xmlns:a16="http://schemas.microsoft.com/office/drawing/2014/main" id="{2841947C-4A32-A852-9A1A-FF1EA7DEC34D}"/>
              </a:ext>
            </a:extLst>
          </p:cNvPr>
          <p:cNvPicPr>
            <a:picLocks noChangeAspect="1"/>
          </p:cNvPicPr>
          <p:nvPr/>
        </p:nvPicPr>
        <p:blipFill>
          <a:blip r:embed="rId3"/>
          <a:srcRect l="53640" r="5313" b="24210"/>
          <a:stretch/>
        </p:blipFill>
        <p:spPr>
          <a:xfrm>
            <a:off x="4768519" y="371346"/>
            <a:ext cx="3753319" cy="5197642"/>
          </a:xfrm>
          <a:prstGeom prst="rect">
            <a:avLst/>
          </a:prstGeom>
          <a:ln>
            <a:noFill/>
          </a:ln>
          <a:effectLst>
            <a:softEdge rad="112500"/>
          </a:effectLst>
        </p:spPr>
      </p:pic>
      <p:sp>
        <p:nvSpPr>
          <p:cNvPr id="729" name="Google Shape;729;g155388caea7_1_28"/>
          <p:cNvSpPr txBox="1">
            <a:spLocks noGrp="1"/>
          </p:cNvSpPr>
          <p:nvPr>
            <p:ph type="title"/>
          </p:nvPr>
        </p:nvSpPr>
        <p:spPr>
          <a:xfrm>
            <a:off x="7182773" y="371346"/>
            <a:ext cx="4046700" cy="18864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#1 Removed </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Dead Trees Around </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the Neighborhood </a:t>
            </a:r>
            <a:endParaRPr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descr="A road with trees and bushes&#10;&#10;Description automatically generated">
            <a:extLst>
              <a:ext uri="{FF2B5EF4-FFF2-40B4-BE49-F238E27FC236}">
                <a16:creationId xmlns:a16="http://schemas.microsoft.com/office/drawing/2014/main" id="{D29C8D85-52D2-BDE2-A7D8-71E4191E3FB3}"/>
              </a:ext>
            </a:extLst>
          </p:cNvPr>
          <p:cNvPicPr>
            <a:picLocks noChangeAspect="1"/>
          </p:cNvPicPr>
          <p:nvPr/>
        </p:nvPicPr>
        <p:blipFill>
          <a:blip r:embed="rId4"/>
          <a:stretch>
            <a:fillRect/>
          </a:stretch>
        </p:blipFill>
        <p:spPr>
          <a:xfrm>
            <a:off x="337417" y="108282"/>
            <a:ext cx="3753319" cy="4039822"/>
          </a:xfrm>
          <a:prstGeom prst="rect">
            <a:avLst/>
          </a:prstGeom>
          <a:ln>
            <a:noFill/>
          </a:ln>
          <a:effectLst>
            <a:softEdge rad="112500"/>
          </a:effectLst>
        </p:spPr>
      </p:pic>
      <p:pic>
        <p:nvPicPr>
          <p:cNvPr id="7" name="Picture 6" descr="A tree in front of a house">
            <a:extLst>
              <a:ext uri="{FF2B5EF4-FFF2-40B4-BE49-F238E27FC236}">
                <a16:creationId xmlns:a16="http://schemas.microsoft.com/office/drawing/2014/main" id="{87945907-1C4D-307D-E947-8F203C4D0D5B}"/>
              </a:ext>
            </a:extLst>
          </p:cNvPr>
          <p:cNvPicPr>
            <a:picLocks noChangeAspect="1"/>
          </p:cNvPicPr>
          <p:nvPr/>
        </p:nvPicPr>
        <p:blipFill>
          <a:blip r:embed="rId5"/>
          <a:stretch>
            <a:fillRect/>
          </a:stretch>
        </p:blipFill>
        <p:spPr>
          <a:xfrm rot="5400000">
            <a:off x="2289503" y="3422436"/>
            <a:ext cx="3779550" cy="2875014"/>
          </a:xfrm>
          <a:prstGeom prst="rect">
            <a:avLst/>
          </a:prstGeom>
          <a:ln>
            <a:noFill/>
          </a:ln>
          <a:effectLst>
            <a:softEdge rad="112500"/>
          </a:effectLst>
        </p:spPr>
      </p:pic>
    </p:spTree>
    <p:extLst>
      <p:ext uri="{BB962C8B-B14F-4D97-AF65-F5344CB8AC3E}">
        <p14:creationId xmlns:p14="http://schemas.microsoft.com/office/powerpoint/2010/main" val="28959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xfrm>
            <a:off x="6650128" y="1160169"/>
            <a:ext cx="3657600" cy="160459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#2</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Removed Stumps on Common Areas</a:t>
            </a:r>
            <a:endParaRPr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15" name="Google Shape;715;p1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TextBox 1">
            <a:extLst>
              <a:ext uri="{FF2B5EF4-FFF2-40B4-BE49-F238E27FC236}">
                <a16:creationId xmlns:a16="http://schemas.microsoft.com/office/drawing/2014/main" id="{9BB0B512-51A4-43AF-7D1B-9DB51B2DCFDD}"/>
              </a:ext>
            </a:extLst>
          </p:cNvPr>
          <p:cNvSpPr txBox="1"/>
          <p:nvPr/>
        </p:nvSpPr>
        <p:spPr>
          <a:xfrm>
            <a:off x="9044412" y="3838669"/>
            <a:ext cx="2190938" cy="584775"/>
          </a:xfrm>
          <a:prstGeom prst="rect">
            <a:avLst/>
          </a:prstGeom>
          <a:noFill/>
        </p:spPr>
        <p:txBody>
          <a:bodyPr wrap="square" rtlCol="0">
            <a:spAutoFit/>
          </a:bodyPr>
          <a:lstStyle/>
          <a:p>
            <a:r>
              <a:rPr lang="en-US" sz="3200" dirty="0">
                <a:solidFill>
                  <a:schemeClr val="bg1"/>
                </a:solidFill>
              </a:rPr>
              <a:t>Before</a:t>
            </a:r>
          </a:p>
        </p:txBody>
      </p:sp>
      <p:pic>
        <p:nvPicPr>
          <p:cNvPr id="4" name="Picture 3" descr="A lawn with a patch of dirt&#10;&#10;Description automatically generated">
            <a:extLst>
              <a:ext uri="{FF2B5EF4-FFF2-40B4-BE49-F238E27FC236}">
                <a16:creationId xmlns:a16="http://schemas.microsoft.com/office/drawing/2014/main" id="{34A1D56E-12EE-5C1F-0BBC-CE0A7725C891}"/>
              </a:ext>
            </a:extLst>
          </p:cNvPr>
          <p:cNvPicPr>
            <a:picLocks noChangeAspect="1"/>
          </p:cNvPicPr>
          <p:nvPr/>
        </p:nvPicPr>
        <p:blipFill>
          <a:blip r:embed="rId3"/>
          <a:srcRect r="37017"/>
          <a:stretch/>
        </p:blipFill>
        <p:spPr>
          <a:xfrm rot="5400000">
            <a:off x="4734178" y="2576993"/>
            <a:ext cx="3429001" cy="4083281"/>
          </a:xfrm>
          <a:prstGeom prst="rect">
            <a:avLst/>
          </a:prstGeom>
          <a:ln>
            <a:noFill/>
          </a:ln>
          <a:effectLst>
            <a:softEdge rad="112500"/>
          </a:effectLst>
        </p:spPr>
      </p:pic>
      <p:pic>
        <p:nvPicPr>
          <p:cNvPr id="6" name="Picture 5" descr="A gravel and a fence&#10;&#10;Description automatically generated with medium confidence">
            <a:extLst>
              <a:ext uri="{FF2B5EF4-FFF2-40B4-BE49-F238E27FC236}">
                <a16:creationId xmlns:a16="http://schemas.microsoft.com/office/drawing/2014/main" id="{361399CB-2B41-1F68-B1F5-699B7AE3DB0A}"/>
              </a:ext>
            </a:extLst>
          </p:cNvPr>
          <p:cNvPicPr>
            <a:picLocks noChangeAspect="1"/>
          </p:cNvPicPr>
          <p:nvPr/>
        </p:nvPicPr>
        <p:blipFill>
          <a:blip r:embed="rId4"/>
          <a:stretch>
            <a:fillRect/>
          </a:stretch>
        </p:blipFill>
        <p:spPr>
          <a:xfrm rot="5400000">
            <a:off x="433279" y="1334018"/>
            <a:ext cx="4186972" cy="314023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4"/>
          <p:cNvSpPr txBox="1">
            <a:spLocks noGrp="1"/>
          </p:cNvSpPr>
          <p:nvPr>
            <p:ph type="title"/>
          </p:nvPr>
        </p:nvSpPr>
        <p:spPr>
          <a:xfrm>
            <a:off x="677720" y="3749810"/>
            <a:ext cx="9046143" cy="27374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#3 Removed large stump and roots in the canal bank.</a:t>
            </a:r>
            <a:endParaRPr dirty="0">
              <a:latin typeface="Times New Roman" panose="02020603050405020304" pitchFamily="18" charset="0"/>
              <a:cs typeface="Times New Roman" panose="02020603050405020304" pitchFamily="18" charset="0"/>
            </a:endParaRPr>
          </a:p>
        </p:txBody>
      </p:sp>
      <p:sp>
        <p:nvSpPr>
          <p:cNvPr id="706" name="Google Shape;706;p1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4" name="Picture 3" descr="A white fence next to a body of water&#10;&#10;Description automatically generated">
            <a:extLst>
              <a:ext uri="{FF2B5EF4-FFF2-40B4-BE49-F238E27FC236}">
                <a16:creationId xmlns:a16="http://schemas.microsoft.com/office/drawing/2014/main" id="{5660C9E0-0793-94C0-FF9D-64EB890EE461}"/>
              </a:ext>
            </a:extLst>
          </p:cNvPr>
          <p:cNvPicPr>
            <a:picLocks noChangeAspect="1"/>
          </p:cNvPicPr>
          <p:nvPr/>
        </p:nvPicPr>
        <p:blipFill>
          <a:blip r:embed="rId3"/>
          <a:stretch>
            <a:fillRect/>
          </a:stretch>
        </p:blipFill>
        <p:spPr>
          <a:xfrm>
            <a:off x="364835" y="314179"/>
            <a:ext cx="4631666" cy="3473750"/>
          </a:xfrm>
          <a:prstGeom prst="rect">
            <a:avLst/>
          </a:prstGeom>
          <a:ln>
            <a:noFill/>
          </a:ln>
          <a:effectLst>
            <a:softEdge rad="112500"/>
          </a:effectLst>
        </p:spPr>
      </p:pic>
      <p:pic>
        <p:nvPicPr>
          <p:cNvPr id="2" name="Picture 1" descr="A person standing near a body of water&#10;&#10;Description automatically generated">
            <a:extLst>
              <a:ext uri="{FF2B5EF4-FFF2-40B4-BE49-F238E27FC236}">
                <a16:creationId xmlns:a16="http://schemas.microsoft.com/office/drawing/2014/main" id="{3B1B12FA-E504-1003-BBE2-B25E1BCF8601}"/>
              </a:ext>
            </a:extLst>
          </p:cNvPr>
          <p:cNvPicPr>
            <a:picLocks noChangeAspect="1"/>
          </p:cNvPicPr>
          <p:nvPr/>
        </p:nvPicPr>
        <p:blipFill>
          <a:blip r:embed="rId4"/>
          <a:stretch>
            <a:fillRect/>
          </a:stretch>
        </p:blipFill>
        <p:spPr>
          <a:xfrm rot="10800000">
            <a:off x="3601841" y="1791148"/>
            <a:ext cx="5536603" cy="415245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9" name="Google Shape;519;g1583d6efcf7_0_139"/>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3" name="Picture 2" descr="A black text in a white square">
            <a:extLst>
              <a:ext uri="{FF2B5EF4-FFF2-40B4-BE49-F238E27FC236}">
                <a16:creationId xmlns:a16="http://schemas.microsoft.com/office/drawing/2014/main" id="{5AA57DD6-C97F-643A-EE5A-F5E7D4C8410B}"/>
              </a:ext>
            </a:extLst>
          </p:cNvPr>
          <p:cNvPicPr>
            <a:picLocks noChangeAspect="1"/>
          </p:cNvPicPr>
          <p:nvPr/>
        </p:nvPicPr>
        <p:blipFill>
          <a:blip r:embed="rId3">
            <a:duotone>
              <a:schemeClr val="accent2">
                <a:shade val="45000"/>
                <a:satMod val="135000"/>
              </a:schemeClr>
              <a:prstClr val="white"/>
            </a:duotone>
          </a:blip>
          <a:srcRect t="13726"/>
          <a:stretch/>
        </p:blipFill>
        <p:spPr>
          <a:xfrm>
            <a:off x="310551" y="351692"/>
            <a:ext cx="4761905" cy="4108289"/>
          </a:xfrm>
          <a:prstGeom prst="rect">
            <a:avLst/>
          </a:prstGeom>
        </p:spPr>
      </p:pic>
      <p:sp>
        <p:nvSpPr>
          <p:cNvPr id="517" name="Google Shape;517;g1583d6efcf7_0_139"/>
          <p:cNvSpPr txBox="1"/>
          <p:nvPr/>
        </p:nvSpPr>
        <p:spPr>
          <a:xfrm>
            <a:off x="4376056" y="2838235"/>
            <a:ext cx="6618083" cy="3431668"/>
          </a:xfrm>
          <a:prstGeom prst="rect">
            <a:avLst/>
          </a:prstGeom>
          <a:noFill/>
          <a:ln>
            <a:noFill/>
          </a:ln>
        </p:spPr>
        <p:txBody>
          <a:bodyPr spcFirstLastPara="1" wrap="square" lIns="91425" tIns="45700" rIns="91425" bIns="45700" anchor="t" anchorCtr="0">
            <a:spAutoFit/>
          </a:bodyPr>
          <a:lstStyle/>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John Cleveland, President</a:t>
            </a:r>
            <a:endParaRPr sz="3100" i="1" dirty="0">
              <a:solidFill>
                <a:schemeClr val="accent2">
                  <a:lumMod val="75000"/>
                </a:schemeClr>
              </a:solidFill>
              <a:latin typeface="Times New Roman"/>
              <a:ea typeface="Times New Roman"/>
              <a:cs typeface="Times New Roman"/>
              <a:sym typeface="Times New Roman"/>
            </a:endParaRPr>
          </a:p>
          <a:p>
            <a:pPr marL="31750">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Christopher Mitcham, Vice President</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Susan Dewey, Treasurer</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err="1">
                <a:solidFill>
                  <a:schemeClr val="accent2">
                    <a:lumMod val="75000"/>
                  </a:schemeClr>
                </a:solidFill>
                <a:latin typeface="Times New Roman"/>
                <a:ea typeface="Times New Roman"/>
                <a:cs typeface="Times New Roman"/>
                <a:sym typeface="Times New Roman"/>
              </a:rPr>
              <a:t>Ynette</a:t>
            </a:r>
            <a:r>
              <a:rPr lang="en-US" sz="3100" i="1" dirty="0">
                <a:solidFill>
                  <a:schemeClr val="accent2">
                    <a:lumMod val="75000"/>
                  </a:schemeClr>
                </a:solidFill>
                <a:latin typeface="Times New Roman"/>
                <a:ea typeface="Times New Roman"/>
                <a:cs typeface="Times New Roman"/>
                <a:sym typeface="Times New Roman"/>
              </a:rPr>
              <a:t> Marx, CC&amp;R Committee Chair</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Laura Macbeth, Secretary</a:t>
            </a:r>
          </a:p>
          <a:p>
            <a:pPr marL="31750" marR="0" lvl="0" algn="l" rtl="0">
              <a:lnSpc>
                <a:spcPct val="100000"/>
              </a:lnSpc>
              <a:spcBef>
                <a:spcPts val="0"/>
              </a:spcBef>
              <a:spcAft>
                <a:spcPts val="0"/>
              </a:spcAft>
              <a:buClr>
                <a:schemeClr val="dk1"/>
              </a:buClr>
              <a:buSzPts val="3100"/>
            </a:pPr>
            <a:r>
              <a:rPr lang="en-US" sz="3100" i="1" dirty="0" err="1">
                <a:solidFill>
                  <a:schemeClr val="accent2">
                    <a:lumMod val="75000"/>
                  </a:schemeClr>
                </a:solidFill>
                <a:latin typeface="Times New Roman"/>
                <a:ea typeface="Times New Roman"/>
                <a:cs typeface="Times New Roman"/>
                <a:sym typeface="Times New Roman"/>
              </a:rPr>
              <a:t>Lavinda</a:t>
            </a:r>
            <a:r>
              <a:rPr lang="en-US" sz="3100" i="1" dirty="0">
                <a:solidFill>
                  <a:schemeClr val="accent2">
                    <a:lumMod val="75000"/>
                  </a:schemeClr>
                </a:solidFill>
                <a:latin typeface="Times New Roman"/>
                <a:ea typeface="Times New Roman"/>
                <a:cs typeface="Times New Roman"/>
                <a:sym typeface="Times New Roman"/>
              </a:rPr>
              <a:t> </a:t>
            </a:r>
            <a:r>
              <a:rPr lang="en-US" sz="3100" i="1" dirty="0" err="1">
                <a:solidFill>
                  <a:schemeClr val="accent2">
                    <a:lumMod val="75000"/>
                  </a:schemeClr>
                </a:solidFill>
                <a:latin typeface="Times New Roman"/>
                <a:ea typeface="Times New Roman"/>
                <a:cs typeface="Times New Roman"/>
                <a:sym typeface="Times New Roman"/>
              </a:rPr>
              <a:t>Hedman</a:t>
            </a:r>
            <a:endParaRPr lang="en-US"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Abraham Romo</a:t>
            </a:r>
            <a:endParaRPr sz="3100" i="1" dirty="0">
              <a:solidFill>
                <a:schemeClr val="accent2">
                  <a:lumMod val="75000"/>
                </a:schemeClr>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xfrm>
            <a:off x="4478262" y="-322967"/>
            <a:ext cx="4375806"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#4  Before and After Landscaping &amp; Sprinklers at the Pump Site.</a:t>
            </a:r>
            <a:endParaRPr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15" name="Google Shape;715;p1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2" name="TextBox 1">
            <a:extLst>
              <a:ext uri="{FF2B5EF4-FFF2-40B4-BE49-F238E27FC236}">
                <a16:creationId xmlns:a16="http://schemas.microsoft.com/office/drawing/2014/main" id="{9BB0B512-51A4-43AF-7D1B-9DB51B2DCFDD}"/>
              </a:ext>
            </a:extLst>
          </p:cNvPr>
          <p:cNvSpPr txBox="1"/>
          <p:nvPr/>
        </p:nvSpPr>
        <p:spPr>
          <a:xfrm>
            <a:off x="9044412" y="3838669"/>
            <a:ext cx="2190938" cy="584775"/>
          </a:xfrm>
          <a:prstGeom prst="rect">
            <a:avLst/>
          </a:prstGeom>
          <a:noFill/>
        </p:spPr>
        <p:txBody>
          <a:bodyPr wrap="square" rtlCol="0">
            <a:spAutoFit/>
          </a:bodyPr>
          <a:lstStyle/>
          <a:p>
            <a:r>
              <a:rPr lang="en-US" sz="3200" dirty="0">
                <a:solidFill>
                  <a:schemeClr val="bg1"/>
                </a:solidFill>
              </a:rPr>
              <a:t>After</a:t>
            </a:r>
          </a:p>
        </p:txBody>
      </p:sp>
      <p:pic>
        <p:nvPicPr>
          <p:cNvPr id="4" name="Picture 3" descr="A picture containing outdoor, sky, plant, cloud">
            <a:extLst>
              <a:ext uri="{FF2B5EF4-FFF2-40B4-BE49-F238E27FC236}">
                <a16:creationId xmlns:a16="http://schemas.microsoft.com/office/drawing/2014/main" id="{86F59357-4089-F15F-DE3C-C8F74BB7C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493" y="1080872"/>
            <a:ext cx="4699327" cy="3524495"/>
          </a:xfrm>
          <a:prstGeom prst="rect">
            <a:avLst/>
          </a:prstGeom>
          <a:ln>
            <a:noFill/>
          </a:ln>
          <a:effectLst>
            <a:softEdge rad="112500"/>
          </a:effectLst>
        </p:spPr>
      </p:pic>
      <p:pic>
        <p:nvPicPr>
          <p:cNvPr id="5" name="Picture 4" descr="A lawn with a fence and a pole&#10;&#10;Description automatically generated with medium confidence">
            <a:extLst>
              <a:ext uri="{FF2B5EF4-FFF2-40B4-BE49-F238E27FC236}">
                <a16:creationId xmlns:a16="http://schemas.microsoft.com/office/drawing/2014/main" id="{83E03487-78AA-BA04-237C-766A252DC532}"/>
              </a:ext>
            </a:extLst>
          </p:cNvPr>
          <p:cNvPicPr>
            <a:picLocks noChangeAspect="1"/>
          </p:cNvPicPr>
          <p:nvPr/>
        </p:nvPicPr>
        <p:blipFill>
          <a:blip r:embed="rId4"/>
          <a:stretch>
            <a:fillRect/>
          </a:stretch>
        </p:blipFill>
        <p:spPr>
          <a:xfrm rot="5400000">
            <a:off x="3746337" y="2368809"/>
            <a:ext cx="4699325" cy="3524494"/>
          </a:xfrm>
          <a:prstGeom prst="rect">
            <a:avLst/>
          </a:prstGeom>
          <a:ln>
            <a:noFill/>
          </a:ln>
          <a:effectLst>
            <a:softEdge rad="112500"/>
          </a:effectLst>
        </p:spPr>
      </p:pic>
    </p:spTree>
    <p:extLst>
      <p:ext uri="{BB962C8B-B14F-4D97-AF65-F5344CB8AC3E}">
        <p14:creationId xmlns:p14="http://schemas.microsoft.com/office/powerpoint/2010/main" val="10529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g1583d6efcf7_0_149"/>
          <p:cNvSpPr txBox="1">
            <a:spLocks noGrp="1"/>
          </p:cNvSpPr>
          <p:nvPr>
            <p:ph type="title"/>
          </p:nvPr>
        </p:nvSpPr>
        <p:spPr>
          <a:xfrm>
            <a:off x="4542996" y="641185"/>
            <a:ext cx="5113960" cy="142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#5  </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Plat map of Waterford Homeowners’ Association’s common area at </a:t>
            </a:r>
            <a:r>
              <a:rPr lang="en-US" dirty="0" err="1">
                <a:solidFill>
                  <a:schemeClr val="accent2">
                    <a:lumMod val="75000"/>
                  </a:schemeClr>
                </a:solidFill>
                <a:latin typeface="Times New Roman" panose="02020603050405020304" pitchFamily="18" charset="0"/>
                <a:cs typeface="Times New Roman" panose="02020603050405020304" pitchFamily="18" charset="0"/>
              </a:rPr>
              <a:t>th</a:t>
            </a:r>
            <a:r>
              <a:rPr lang="en-US" dirty="0">
                <a:solidFill>
                  <a:schemeClr val="accent2">
                    <a:lumMod val="75000"/>
                  </a:schemeClr>
                </a:solidFill>
                <a:latin typeface="Times New Roman" panose="02020603050405020304" pitchFamily="18" charset="0"/>
                <a:cs typeface="Times New Roman" panose="02020603050405020304" pitchFamily="18" charset="0"/>
              </a:rPr>
              <a:t> end of Burgundy</a:t>
            </a:r>
            <a:br>
              <a:rPr lang="en-US" dirty="0"/>
            </a:br>
            <a:endParaRPr dirty="0"/>
          </a:p>
        </p:txBody>
      </p:sp>
      <p:sp>
        <p:nvSpPr>
          <p:cNvPr id="720" name="Google Shape;720;g1583d6efcf7_0_149"/>
          <p:cNvSpPr txBox="1">
            <a:spLocks noGrp="1"/>
          </p:cNvSpPr>
          <p:nvPr>
            <p:ph type="body" idx="1"/>
          </p:nvPr>
        </p:nvSpPr>
        <p:spPr>
          <a:xfrm>
            <a:off x="7909560" y="3218765"/>
            <a:ext cx="3897600" cy="22860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SzPts val="1600"/>
              <a:buAutoNum type="arabicPeriod"/>
            </a:pPr>
            <a:br>
              <a:rPr lang="en-US">
                <a:solidFill>
                  <a:srgbClr val="FF0000"/>
                </a:solidFill>
              </a:rPr>
            </a:br>
            <a:br>
              <a:rPr lang="en-US">
                <a:solidFill>
                  <a:srgbClr val="FF0000"/>
                </a:solidFill>
              </a:rPr>
            </a:br>
            <a:endParaRPr>
              <a:solidFill>
                <a:srgbClr val="FF0000"/>
              </a:solidFill>
            </a:endParaRPr>
          </a:p>
        </p:txBody>
      </p:sp>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10" name="Picture 9">
            <a:extLst>
              <a:ext uri="{FF2B5EF4-FFF2-40B4-BE49-F238E27FC236}">
                <a16:creationId xmlns:a16="http://schemas.microsoft.com/office/drawing/2014/main" id="{595181C3-2FF1-B39E-0C5D-86B8A76935DB}"/>
              </a:ext>
            </a:extLst>
          </p:cNvPr>
          <p:cNvPicPr>
            <a:picLocks noChangeAspect="1"/>
          </p:cNvPicPr>
          <p:nvPr/>
        </p:nvPicPr>
        <p:blipFill>
          <a:blip r:embed="rId3"/>
          <a:stretch>
            <a:fillRect/>
          </a:stretch>
        </p:blipFill>
        <p:spPr>
          <a:xfrm>
            <a:off x="600514" y="1865891"/>
            <a:ext cx="7363853" cy="4067743"/>
          </a:xfrm>
          <a:prstGeom prst="rect">
            <a:avLst/>
          </a:prstGeom>
          <a:ln>
            <a:noFill/>
          </a:ln>
          <a:effectLst>
            <a:softEdge rad="112500"/>
          </a:effectLst>
        </p:spPr>
      </p:pic>
    </p:spTree>
    <p:extLst>
      <p:ext uri="{BB962C8B-B14F-4D97-AF65-F5344CB8AC3E}">
        <p14:creationId xmlns:p14="http://schemas.microsoft.com/office/powerpoint/2010/main" val="177290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g1583d6efcf7_0_149"/>
          <p:cNvSpPr txBox="1">
            <a:spLocks noGrp="1"/>
          </p:cNvSpPr>
          <p:nvPr>
            <p:ph type="title"/>
          </p:nvPr>
        </p:nvSpPr>
        <p:spPr>
          <a:xfrm>
            <a:off x="5747898" y="1402771"/>
            <a:ext cx="3657600" cy="142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  5</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Before photos of the area at the end of Burgundy</a:t>
            </a:r>
            <a:br>
              <a:rPr lang="en-US" dirty="0"/>
            </a:br>
            <a:endParaRPr dirty="0"/>
          </a:p>
        </p:txBody>
      </p:sp>
      <p:pic>
        <p:nvPicPr>
          <p:cNvPr id="2" name="Picture Placeholder 5" descr="A picture containing outdoor, sky, cloud, plant">
            <a:extLst>
              <a:ext uri="{FF2B5EF4-FFF2-40B4-BE49-F238E27FC236}">
                <a16:creationId xmlns:a16="http://schemas.microsoft.com/office/drawing/2014/main" id="{4B52DC0C-66D9-951C-0B50-BCEBED17EFBC}"/>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10008" r="10008"/>
          <a:stretch>
            <a:fillRect/>
          </a:stretch>
        </p:blipFill>
        <p:spPr>
          <a:xfrm>
            <a:off x="749815" y="262366"/>
            <a:ext cx="4736586" cy="4440549"/>
          </a:xfrm>
          <a:prstGeom prst="rect">
            <a:avLst/>
          </a:prstGeom>
          <a:ln>
            <a:noFill/>
          </a:ln>
          <a:effectLst>
            <a:softEdge rad="112500"/>
          </a:effectLst>
        </p:spPr>
      </p:pic>
      <p:sp>
        <p:nvSpPr>
          <p:cNvPr id="720" name="Google Shape;720;g1583d6efcf7_0_149"/>
          <p:cNvSpPr txBox="1">
            <a:spLocks noGrp="1"/>
          </p:cNvSpPr>
          <p:nvPr>
            <p:ph type="body" idx="1"/>
          </p:nvPr>
        </p:nvSpPr>
        <p:spPr>
          <a:xfrm>
            <a:off x="7909560" y="3218765"/>
            <a:ext cx="3897600" cy="22860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SzPts val="1600"/>
              <a:buAutoNum type="arabicPeriod"/>
            </a:pPr>
            <a:br>
              <a:rPr lang="en-US">
                <a:solidFill>
                  <a:srgbClr val="FF0000"/>
                </a:solidFill>
              </a:rPr>
            </a:br>
            <a:br>
              <a:rPr lang="en-US">
                <a:solidFill>
                  <a:srgbClr val="FF0000"/>
                </a:solidFill>
              </a:rPr>
            </a:br>
            <a:endParaRPr>
              <a:solidFill>
                <a:srgbClr val="FF0000"/>
              </a:solidFill>
            </a:endParaRPr>
          </a:p>
        </p:txBody>
      </p:sp>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pic>
        <p:nvPicPr>
          <p:cNvPr id="723" name="Google Shape;723;g1583d6efcf7_0_149"/>
          <p:cNvPicPr preferRelativeResize="0"/>
          <p:nvPr/>
        </p:nvPicPr>
        <p:blipFill rotWithShape="1">
          <a:blip r:embed="rId4">
            <a:alphaModFix/>
          </a:blip>
          <a:srcRect l="10474" t="14914" b="33333"/>
          <a:stretch/>
        </p:blipFill>
        <p:spPr>
          <a:xfrm>
            <a:off x="2408245" y="2826870"/>
            <a:ext cx="9154102" cy="376876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g1583d6efcf7_0_149"/>
          <p:cNvSpPr txBox="1">
            <a:spLocks noGrp="1"/>
          </p:cNvSpPr>
          <p:nvPr>
            <p:ph type="title"/>
          </p:nvPr>
        </p:nvSpPr>
        <p:spPr>
          <a:xfrm>
            <a:off x="7535528" y="2433573"/>
            <a:ext cx="3657600" cy="142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#5 </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Completed improvements at the end of Burgundy</a:t>
            </a:r>
            <a:br>
              <a:rPr lang="en-US" dirty="0"/>
            </a:br>
            <a:endParaRPr dirty="0"/>
          </a:p>
        </p:txBody>
      </p:sp>
      <p:pic>
        <p:nvPicPr>
          <p:cNvPr id="6" name="Picture Placeholder 5" descr="A road with trees in the background&#10;&#10;Description automatically generated">
            <a:extLst>
              <a:ext uri="{FF2B5EF4-FFF2-40B4-BE49-F238E27FC236}">
                <a16:creationId xmlns:a16="http://schemas.microsoft.com/office/drawing/2014/main" id="{EF9E8CEF-F8F2-6219-1B00-D347E4F2EF81}"/>
              </a:ext>
            </a:extLst>
          </p:cNvPr>
          <p:cNvPicPr>
            <a:picLocks noGrp="1" noChangeAspect="1"/>
          </p:cNvPicPr>
          <p:nvPr>
            <p:ph type="pic" idx="2"/>
          </p:nvPr>
        </p:nvPicPr>
        <p:blipFill>
          <a:blip r:embed="rId3"/>
          <a:srcRect l="10000" r="10000"/>
          <a:stretch/>
        </p:blipFill>
        <p:spPr>
          <a:prstGeom prst="rect">
            <a:avLst/>
          </a:prstGeom>
          <a:ln>
            <a:noFill/>
          </a:ln>
          <a:effectLst>
            <a:softEdge rad="112500"/>
          </a:effectLst>
        </p:spPr>
      </p:pic>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pic>
        <p:nvPicPr>
          <p:cNvPr id="8" name="Picture 7" descr="A road with a fence and trees&#10;&#10;Description automatically generated">
            <a:extLst>
              <a:ext uri="{FF2B5EF4-FFF2-40B4-BE49-F238E27FC236}">
                <a16:creationId xmlns:a16="http://schemas.microsoft.com/office/drawing/2014/main" id="{863E3C2A-7638-E1DE-11B9-7EA69081DC06}"/>
              </a:ext>
            </a:extLst>
          </p:cNvPr>
          <p:cNvPicPr>
            <a:picLocks noChangeAspect="1"/>
          </p:cNvPicPr>
          <p:nvPr/>
        </p:nvPicPr>
        <p:blipFill>
          <a:blip r:embed="rId4"/>
          <a:srcRect b="37508"/>
          <a:stretch/>
        </p:blipFill>
        <p:spPr>
          <a:xfrm>
            <a:off x="589523" y="613317"/>
            <a:ext cx="6007533" cy="2815683"/>
          </a:xfrm>
          <a:prstGeom prst="rect">
            <a:avLst/>
          </a:prstGeom>
          <a:ln>
            <a:noFill/>
          </a:ln>
          <a:effectLst>
            <a:softEdge rad="112500"/>
          </a:effectLst>
        </p:spPr>
      </p:pic>
    </p:spTree>
    <p:extLst>
      <p:ext uri="{BB962C8B-B14F-4D97-AF65-F5344CB8AC3E}">
        <p14:creationId xmlns:p14="http://schemas.microsoft.com/office/powerpoint/2010/main" val="17689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4" name="Title 3">
            <a:extLst>
              <a:ext uri="{FF2B5EF4-FFF2-40B4-BE49-F238E27FC236}">
                <a16:creationId xmlns:a16="http://schemas.microsoft.com/office/drawing/2014/main" id="{F6492C77-88C5-CD95-9CB0-4A9187D93F58}"/>
              </a:ext>
            </a:extLst>
          </p:cNvPr>
          <p:cNvSpPr>
            <a:spLocks noGrp="1"/>
          </p:cNvSpPr>
          <p:nvPr>
            <p:ph type="title"/>
          </p:nvPr>
        </p:nvSpPr>
        <p:spPr>
          <a:xfrm>
            <a:off x="5674895" y="837455"/>
            <a:ext cx="3657600" cy="2194500"/>
          </a:xfrm>
          <a:solidFill>
            <a:schemeClr val="accent1">
              <a:lumMod val="75000"/>
            </a:schemeClr>
          </a:solidFill>
        </p:spPr>
        <p:txBody>
          <a:bodyPr/>
          <a:lstStyle/>
          <a:p>
            <a:r>
              <a:rPr lang="en-US" dirty="0">
                <a:latin typeface="Times New Roman" panose="02020603050405020304" pitchFamily="18" charset="0"/>
                <a:cs typeface="Times New Roman" panose="02020603050405020304" pitchFamily="18" charset="0"/>
              </a:rPr>
              <a:t>#6</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New Lighting on Entrance Signs</a:t>
            </a:r>
          </a:p>
        </p:txBody>
      </p:sp>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6" name="Picture 5" descr="A sign at night with trees&#10;&#10;Description automatically generated">
            <a:extLst>
              <a:ext uri="{FF2B5EF4-FFF2-40B4-BE49-F238E27FC236}">
                <a16:creationId xmlns:a16="http://schemas.microsoft.com/office/drawing/2014/main" id="{753F5236-26B3-5360-2DDB-A9D5100390D6}"/>
              </a:ext>
            </a:extLst>
          </p:cNvPr>
          <p:cNvPicPr>
            <a:picLocks noChangeAspect="1"/>
          </p:cNvPicPr>
          <p:nvPr/>
        </p:nvPicPr>
        <p:blipFill>
          <a:blip r:embed="rId3"/>
          <a:srcRect l="22900" t="14242" r="40082" b="8097"/>
          <a:stretch/>
        </p:blipFill>
        <p:spPr>
          <a:xfrm rot="5400000">
            <a:off x="1798982" y="1797226"/>
            <a:ext cx="2538666" cy="3994484"/>
          </a:xfrm>
          <a:prstGeom prst="rect">
            <a:avLst/>
          </a:prstGeom>
          <a:ln>
            <a:noFill/>
          </a:ln>
          <a:effectLst>
            <a:softEdge rad="112500"/>
          </a:effectLst>
        </p:spPr>
      </p:pic>
      <p:pic>
        <p:nvPicPr>
          <p:cNvPr id="10" name="Picture 9" descr="A sign on a wall&#10;&#10;Description automatically generated">
            <a:extLst>
              <a:ext uri="{FF2B5EF4-FFF2-40B4-BE49-F238E27FC236}">
                <a16:creationId xmlns:a16="http://schemas.microsoft.com/office/drawing/2014/main" id="{E5B7495A-80B4-209E-2F19-FBD96B0AF9B5}"/>
              </a:ext>
            </a:extLst>
          </p:cNvPr>
          <p:cNvPicPr>
            <a:picLocks noChangeAspect="1"/>
          </p:cNvPicPr>
          <p:nvPr/>
        </p:nvPicPr>
        <p:blipFill>
          <a:blip r:embed="rId4"/>
          <a:srcRect l="33837" t="10718" r="34164" b="3200"/>
          <a:stretch/>
        </p:blipFill>
        <p:spPr>
          <a:xfrm rot="5400000">
            <a:off x="1574316" y="-535582"/>
            <a:ext cx="2194502" cy="4427621"/>
          </a:xfrm>
          <a:prstGeom prst="rect">
            <a:avLst/>
          </a:prstGeom>
          <a:ln>
            <a:noFill/>
          </a:ln>
          <a:effectLst>
            <a:softEdge rad="112500"/>
          </a:effectLst>
        </p:spPr>
      </p:pic>
      <p:pic>
        <p:nvPicPr>
          <p:cNvPr id="12" name="Picture 11" descr="A sign on a building at night&#10;&#10;Description automatically generated">
            <a:extLst>
              <a:ext uri="{FF2B5EF4-FFF2-40B4-BE49-F238E27FC236}">
                <a16:creationId xmlns:a16="http://schemas.microsoft.com/office/drawing/2014/main" id="{5EA59583-5AFA-F4CC-013F-0C427458248A}"/>
              </a:ext>
            </a:extLst>
          </p:cNvPr>
          <p:cNvPicPr>
            <a:picLocks noChangeAspect="1"/>
          </p:cNvPicPr>
          <p:nvPr/>
        </p:nvPicPr>
        <p:blipFill>
          <a:blip r:embed="rId5"/>
          <a:srcRect l="28070" t="13918" r="34912"/>
          <a:stretch/>
        </p:blipFill>
        <p:spPr>
          <a:xfrm rot="5400000">
            <a:off x="5401343" y="2537401"/>
            <a:ext cx="2538666" cy="4427623"/>
          </a:xfrm>
          <a:prstGeom prst="rect">
            <a:avLst/>
          </a:prstGeom>
          <a:ln>
            <a:noFill/>
          </a:ln>
          <a:effectLst>
            <a:softEdge rad="112500"/>
          </a:effectLst>
        </p:spPr>
      </p:pic>
    </p:spTree>
    <p:extLst>
      <p:ext uri="{BB962C8B-B14F-4D97-AF65-F5344CB8AC3E}">
        <p14:creationId xmlns:p14="http://schemas.microsoft.com/office/powerpoint/2010/main" val="106102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g1583d6efcf7_0_89"/>
          <p:cNvSpPr txBox="1">
            <a:spLocks noGrp="1"/>
          </p:cNvSpPr>
          <p:nvPr>
            <p:ph type="title"/>
          </p:nvPr>
        </p:nvSpPr>
        <p:spPr>
          <a:xfrm>
            <a:off x="6096000" y="207696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#7 Holiday Lights</a:t>
            </a:r>
            <a:br>
              <a:rPr lang="en-US" dirty="0">
                <a:solidFill>
                  <a:schemeClr val="accent2">
                    <a:lumMod val="75000"/>
                  </a:schemeClr>
                </a:solidFill>
              </a:rPr>
            </a:br>
            <a:endParaRPr dirty="0">
              <a:solidFill>
                <a:schemeClr val="accent2">
                  <a:lumMod val="75000"/>
                </a:schemeClr>
              </a:solidFill>
            </a:endParaRPr>
          </a:p>
        </p:txBody>
      </p:sp>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pic>
        <p:nvPicPr>
          <p:cNvPr id="6" name="Picture 5" descr="A snowy area with trees and lights&#10;&#10;Description automatically generated">
            <a:extLst>
              <a:ext uri="{FF2B5EF4-FFF2-40B4-BE49-F238E27FC236}">
                <a16:creationId xmlns:a16="http://schemas.microsoft.com/office/drawing/2014/main" id="{886CA807-32F9-2F6A-1500-C1B9F4C59921}"/>
              </a:ext>
            </a:extLst>
          </p:cNvPr>
          <p:cNvPicPr>
            <a:picLocks noChangeAspect="1"/>
          </p:cNvPicPr>
          <p:nvPr/>
        </p:nvPicPr>
        <p:blipFill>
          <a:blip r:embed="rId3"/>
          <a:srcRect b="35073"/>
          <a:stretch/>
        </p:blipFill>
        <p:spPr>
          <a:xfrm>
            <a:off x="1375666" y="582650"/>
            <a:ext cx="4144188" cy="5828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 name="Picture 2" descr="A sign with flags on it&#10;&#10;Description automatically generated">
            <a:extLst>
              <a:ext uri="{FF2B5EF4-FFF2-40B4-BE49-F238E27FC236}">
                <a16:creationId xmlns:a16="http://schemas.microsoft.com/office/drawing/2014/main" id="{5DB57B7F-F5F9-70DB-575C-B7631C641FB4}"/>
              </a:ext>
            </a:extLst>
          </p:cNvPr>
          <p:cNvPicPr>
            <a:picLocks noChangeAspect="1"/>
          </p:cNvPicPr>
          <p:nvPr/>
        </p:nvPicPr>
        <p:blipFill>
          <a:blip r:embed="rId3"/>
          <a:stretch>
            <a:fillRect/>
          </a:stretch>
        </p:blipFill>
        <p:spPr>
          <a:xfrm>
            <a:off x="2560622" y="1845608"/>
            <a:ext cx="4572000" cy="3429000"/>
          </a:xfrm>
          <a:prstGeom prst="rect">
            <a:avLst/>
          </a:prstGeom>
          <a:ln>
            <a:noFill/>
          </a:ln>
          <a:effectLst>
            <a:softEdge rad="112500"/>
          </a:effectLst>
        </p:spPr>
      </p:pic>
      <p:pic>
        <p:nvPicPr>
          <p:cNvPr id="5" name="Picture 4" descr="A tree with stars and flags on it&#10;&#10;Description automatically generated with medium confidence">
            <a:extLst>
              <a:ext uri="{FF2B5EF4-FFF2-40B4-BE49-F238E27FC236}">
                <a16:creationId xmlns:a16="http://schemas.microsoft.com/office/drawing/2014/main" id="{6B0CF2CE-7F3F-37E1-D5AC-6E3264F0A5E4}"/>
              </a:ext>
            </a:extLst>
          </p:cNvPr>
          <p:cNvPicPr>
            <a:picLocks noChangeAspect="1"/>
          </p:cNvPicPr>
          <p:nvPr/>
        </p:nvPicPr>
        <p:blipFill rotWithShape="1">
          <a:blip r:embed="rId4"/>
          <a:srcRect t="10775" b="21569"/>
          <a:stretch/>
        </p:blipFill>
        <p:spPr>
          <a:xfrm>
            <a:off x="558681" y="4275684"/>
            <a:ext cx="4572000" cy="2319950"/>
          </a:xfrm>
          <a:prstGeom prst="rect">
            <a:avLst/>
          </a:prstGeom>
          <a:ln>
            <a:noFill/>
          </a:ln>
          <a:effectLst>
            <a:softEdge rad="112500"/>
          </a:effectLst>
        </p:spPr>
      </p:pic>
      <p:pic>
        <p:nvPicPr>
          <p:cNvPr id="7" name="Picture 6" descr="A sign with a banner on it&#10;&#10;Description automatically generated">
            <a:extLst>
              <a:ext uri="{FF2B5EF4-FFF2-40B4-BE49-F238E27FC236}">
                <a16:creationId xmlns:a16="http://schemas.microsoft.com/office/drawing/2014/main" id="{AF2148C3-8966-917D-85FF-509A1762C6A4}"/>
              </a:ext>
            </a:extLst>
          </p:cNvPr>
          <p:cNvPicPr>
            <a:picLocks noChangeAspect="1"/>
          </p:cNvPicPr>
          <p:nvPr/>
        </p:nvPicPr>
        <p:blipFill rotWithShape="1">
          <a:blip r:embed="rId5"/>
          <a:srcRect l="9948" t="27245" r="5250" b="15701"/>
          <a:stretch/>
        </p:blipFill>
        <p:spPr>
          <a:xfrm>
            <a:off x="259916" y="186207"/>
            <a:ext cx="5169529" cy="2608530"/>
          </a:xfrm>
          <a:prstGeom prst="rect">
            <a:avLst/>
          </a:prstGeom>
          <a:ln>
            <a:noFill/>
          </a:ln>
          <a:effectLst>
            <a:softEdge rad="112500"/>
          </a:effectLst>
        </p:spPr>
      </p:pic>
      <p:pic>
        <p:nvPicPr>
          <p:cNvPr id="9" name="Picture 8" descr="A sign with flags in front of it&#10;&#10;Description automatically generated">
            <a:extLst>
              <a:ext uri="{FF2B5EF4-FFF2-40B4-BE49-F238E27FC236}">
                <a16:creationId xmlns:a16="http://schemas.microsoft.com/office/drawing/2014/main" id="{A4FB185D-0205-35E4-6CE4-48997FABECC5}"/>
              </a:ext>
            </a:extLst>
          </p:cNvPr>
          <p:cNvPicPr>
            <a:picLocks noChangeAspect="1"/>
          </p:cNvPicPr>
          <p:nvPr/>
        </p:nvPicPr>
        <p:blipFill>
          <a:blip r:embed="rId6"/>
          <a:stretch>
            <a:fillRect/>
          </a:stretch>
        </p:blipFill>
        <p:spPr>
          <a:xfrm>
            <a:off x="6169526" y="4201373"/>
            <a:ext cx="3048000" cy="2286000"/>
          </a:xfrm>
          <a:prstGeom prst="rect">
            <a:avLst/>
          </a:prstGeom>
          <a:ln>
            <a:noFill/>
          </a:ln>
          <a:effectLst>
            <a:softEdge rad="112500"/>
          </a:effectLst>
        </p:spPr>
      </p:pic>
      <p:sp>
        <p:nvSpPr>
          <p:cNvPr id="10" name="Google Shape;737;g1583d6efcf7_0_89">
            <a:extLst>
              <a:ext uri="{FF2B5EF4-FFF2-40B4-BE49-F238E27FC236}">
                <a16:creationId xmlns:a16="http://schemas.microsoft.com/office/drawing/2014/main" id="{092C6A15-70C1-B7A9-6FAB-AE137870DEDA}"/>
              </a:ext>
            </a:extLst>
          </p:cNvPr>
          <p:cNvSpPr txBox="1">
            <a:spLocks/>
          </p:cNvSpPr>
          <p:nvPr/>
        </p:nvSpPr>
        <p:spPr>
          <a:xfrm>
            <a:off x="7388726" y="828991"/>
            <a:ext cx="3657600" cy="2194500"/>
          </a:xfrm>
          <a:prstGeom prst="rect">
            <a:avLst/>
          </a:prstGeom>
          <a:noFill/>
          <a:ln>
            <a:noFill/>
          </a:ln>
        </p:spPr>
        <p:txBody>
          <a:bodyPr spcFirstLastPara="1" vert="horz" wrap="square" lIns="91425" tIns="45700" rIns="91425" bIns="45700" rtlCol="0" anchor="b" anchorCtr="0">
            <a:norm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r>
              <a:rPr lang="en-US" dirty="0">
                <a:solidFill>
                  <a:schemeClr val="accent2">
                    <a:lumMod val="75000"/>
                  </a:schemeClr>
                </a:solidFill>
                <a:latin typeface="Times New Roman" panose="02020603050405020304" pitchFamily="18" charset="0"/>
                <a:cs typeface="Times New Roman" panose="02020603050405020304" pitchFamily="18" charset="0"/>
              </a:rPr>
              <a:t>#8 </a:t>
            </a:r>
          </a:p>
          <a:p>
            <a:r>
              <a:rPr lang="en-US" dirty="0">
                <a:solidFill>
                  <a:schemeClr val="accent2">
                    <a:lumMod val="75000"/>
                  </a:schemeClr>
                </a:solidFill>
                <a:latin typeface="Times New Roman" panose="02020603050405020304" pitchFamily="18" charset="0"/>
                <a:cs typeface="Times New Roman" panose="02020603050405020304" pitchFamily="18" charset="0"/>
              </a:rPr>
              <a:t>Fourth of July Decorations</a:t>
            </a:r>
          </a:p>
        </p:txBody>
      </p:sp>
    </p:spTree>
    <p:extLst>
      <p:ext uri="{BB962C8B-B14F-4D97-AF65-F5344CB8AC3E}">
        <p14:creationId xmlns:p14="http://schemas.microsoft.com/office/powerpoint/2010/main" val="6851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g1583d6efcf7_0_89"/>
          <p:cNvSpPr txBox="1">
            <a:spLocks noGrp="1"/>
          </p:cNvSpPr>
          <p:nvPr>
            <p:ph type="title"/>
          </p:nvPr>
        </p:nvSpPr>
        <p:spPr>
          <a:xfrm>
            <a:off x="7360920" y="530352"/>
            <a:ext cx="3657600" cy="130704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#9 Neighborhood Yard Sale </a:t>
            </a:r>
            <a:r>
              <a:rPr lang="en-US" dirty="0">
                <a:latin typeface="Times New Roman" panose="02020603050405020304" pitchFamily="18" charset="0"/>
                <a:cs typeface="Times New Roman" panose="02020603050405020304" pitchFamily="18" charset="0"/>
              </a:rPr>
              <a:t>Sale</a:t>
            </a:r>
            <a:endParaRPr dirty="0">
              <a:latin typeface="Times New Roman" panose="02020603050405020304" pitchFamily="18" charset="0"/>
              <a:cs typeface="Times New Roman" panose="02020603050405020304" pitchFamily="18" charset="0"/>
            </a:endParaRPr>
          </a:p>
        </p:txBody>
      </p:sp>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pic>
        <p:nvPicPr>
          <p:cNvPr id="2" name="Google Shape;658;g1583d6efcf7_0_64">
            <a:extLst>
              <a:ext uri="{FF2B5EF4-FFF2-40B4-BE49-F238E27FC236}">
                <a16:creationId xmlns:a16="http://schemas.microsoft.com/office/drawing/2014/main" id="{A3943283-5744-5E85-96AC-2A84CBC304E5}"/>
              </a:ext>
            </a:extLst>
          </p:cNvPr>
          <p:cNvPicPr preferRelativeResize="0"/>
          <p:nvPr/>
        </p:nvPicPr>
        <p:blipFill>
          <a:blip r:embed="rId3">
            <a:alphaModFix/>
          </a:blip>
          <a:stretch>
            <a:fillRect/>
          </a:stretch>
        </p:blipFill>
        <p:spPr>
          <a:xfrm rot="-551852">
            <a:off x="1076421" y="1257502"/>
            <a:ext cx="5252895" cy="3922485"/>
          </a:xfrm>
          <a:prstGeom prst="rect">
            <a:avLst/>
          </a:prstGeom>
          <a:noFill/>
          <a:ln>
            <a:noFill/>
          </a:ln>
          <a:effectLst>
            <a:outerShdw blurRad="414338" dist="161925" dir="5400000" algn="bl" rotWithShape="0">
              <a:srgbClr val="0B5394">
                <a:alpha val="50000"/>
              </a:srgbClr>
            </a:outerShdw>
          </a:effectLst>
        </p:spPr>
      </p:pic>
      <p:pic>
        <p:nvPicPr>
          <p:cNvPr id="5" name="Picture 4" descr="A sign with text on it&#10;&#10;Description automatically generated">
            <a:extLst>
              <a:ext uri="{FF2B5EF4-FFF2-40B4-BE49-F238E27FC236}">
                <a16:creationId xmlns:a16="http://schemas.microsoft.com/office/drawing/2014/main" id="{FE3030E5-5C57-763B-0CE1-E52DCD81B1FF}"/>
              </a:ext>
            </a:extLst>
          </p:cNvPr>
          <p:cNvPicPr>
            <a:picLocks noChangeAspect="1"/>
          </p:cNvPicPr>
          <p:nvPr/>
        </p:nvPicPr>
        <p:blipFill>
          <a:blip r:embed="rId4"/>
          <a:stretch>
            <a:fillRect/>
          </a:stretch>
        </p:blipFill>
        <p:spPr>
          <a:xfrm rot="595387">
            <a:off x="5703756" y="2242382"/>
            <a:ext cx="5027482" cy="3770611"/>
          </a:xfrm>
          <a:prstGeom prst="rect">
            <a:avLst/>
          </a:prstGeom>
          <a:ln>
            <a:noFill/>
          </a:ln>
          <a:effectLst>
            <a:softEdge rad="112500"/>
          </a:effectLst>
        </p:spPr>
      </p:pic>
    </p:spTree>
    <p:extLst>
      <p:ext uri="{BB962C8B-B14F-4D97-AF65-F5344CB8AC3E}">
        <p14:creationId xmlns:p14="http://schemas.microsoft.com/office/powerpoint/2010/main" val="62827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6"/>
          <p:cNvSpPr txBox="1">
            <a:spLocks noGrp="1"/>
          </p:cNvSpPr>
          <p:nvPr>
            <p:ph type="title"/>
          </p:nvPr>
        </p:nvSpPr>
        <p:spPr>
          <a:xfrm>
            <a:off x="6505542" y="0"/>
            <a:ext cx="3657600" cy="1272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latin typeface="Times New Roman" panose="02020603050405020304" pitchFamily="18" charset="0"/>
                <a:cs typeface="Times New Roman" panose="02020603050405020304" pitchFamily="18" charset="0"/>
              </a:rPr>
              <a:t>#10 Social Gatherings</a:t>
            </a:r>
            <a:endParaRPr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44" name="Google Shape;744;p1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745" name="Google Shape;745;p16"/>
          <p:cNvSpPr txBox="1">
            <a:spLocks noGrp="1"/>
          </p:cNvSpPr>
          <p:nvPr>
            <p:ph type="title" idx="4294967295"/>
          </p:nvPr>
        </p:nvSpPr>
        <p:spPr>
          <a:xfrm>
            <a:off x="8534400" y="1520825"/>
            <a:ext cx="3657600" cy="19081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ct val="108333"/>
              <a:buFont typeface="Arial"/>
              <a:buNone/>
            </a:pPr>
            <a:r>
              <a:rPr lang="en-US" sz="2400" i="1" dirty="0">
                <a:solidFill>
                  <a:schemeClr val="accent2">
                    <a:lumMod val="75000"/>
                  </a:schemeClr>
                </a:solidFill>
                <a:latin typeface="Times New Roman"/>
                <a:ea typeface="Times New Roman"/>
                <a:cs typeface="Times New Roman"/>
                <a:sym typeface="Times New Roman"/>
              </a:rPr>
              <a:t>Ice Cream Social</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Rock Painting</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Bocci Ball</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Corn Hole</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a:t>
            </a:r>
            <a:endParaRPr sz="2400" i="1" dirty="0">
              <a:latin typeface="Times New Roman"/>
              <a:ea typeface="Times New Roman"/>
              <a:cs typeface="Times New Roman"/>
              <a:sym typeface="Times New Roman"/>
            </a:endParaRPr>
          </a:p>
        </p:txBody>
      </p:sp>
      <p:pic>
        <p:nvPicPr>
          <p:cNvPr id="11" name="Picture 10" descr="A group of people standing in a line at a table&#10;&#10;Description automatically generated">
            <a:extLst>
              <a:ext uri="{FF2B5EF4-FFF2-40B4-BE49-F238E27FC236}">
                <a16:creationId xmlns:a16="http://schemas.microsoft.com/office/drawing/2014/main" id="{8C37D711-E67A-735C-B028-A0AA5394AE9F}"/>
              </a:ext>
            </a:extLst>
          </p:cNvPr>
          <p:cNvPicPr>
            <a:picLocks noChangeAspect="1"/>
          </p:cNvPicPr>
          <p:nvPr/>
        </p:nvPicPr>
        <p:blipFill>
          <a:blip r:embed="rId3"/>
          <a:srcRect l="27333" r="19334" b="6949"/>
          <a:stretch/>
        </p:blipFill>
        <p:spPr>
          <a:xfrm rot="5400000">
            <a:off x="874947" y="3305543"/>
            <a:ext cx="3006091" cy="3933527"/>
          </a:xfrm>
          <a:prstGeom prst="rect">
            <a:avLst/>
          </a:prstGeom>
          <a:ln>
            <a:noFill/>
          </a:ln>
          <a:effectLst>
            <a:softEdge rad="112500"/>
          </a:effectLst>
        </p:spPr>
      </p:pic>
      <p:pic>
        <p:nvPicPr>
          <p:cNvPr id="4" name="Picture 3" descr="A group of people at a table&#10;&#10;Description automatically generated">
            <a:extLst>
              <a:ext uri="{FF2B5EF4-FFF2-40B4-BE49-F238E27FC236}">
                <a16:creationId xmlns:a16="http://schemas.microsoft.com/office/drawing/2014/main" id="{AE02C3BA-A70D-45D5-BB54-430E84EE5912}"/>
              </a:ext>
            </a:extLst>
          </p:cNvPr>
          <p:cNvPicPr>
            <a:picLocks noChangeAspect="1"/>
          </p:cNvPicPr>
          <p:nvPr/>
        </p:nvPicPr>
        <p:blipFill>
          <a:blip r:embed="rId4"/>
          <a:srcRect l="23342" r="23762"/>
          <a:stretch/>
        </p:blipFill>
        <p:spPr>
          <a:xfrm rot="5400000">
            <a:off x="3709844" y="963926"/>
            <a:ext cx="3154683" cy="4472940"/>
          </a:xfrm>
          <a:prstGeom prst="rect">
            <a:avLst/>
          </a:prstGeom>
          <a:ln>
            <a:noFill/>
          </a:ln>
          <a:effectLst>
            <a:softEdge rad="112500"/>
          </a:effectLst>
        </p:spPr>
      </p:pic>
      <p:pic>
        <p:nvPicPr>
          <p:cNvPr id="9" name="Picture 8" descr="A group of people standing around a table&#10;&#10;Description automatically generated">
            <a:extLst>
              <a:ext uri="{FF2B5EF4-FFF2-40B4-BE49-F238E27FC236}">
                <a16:creationId xmlns:a16="http://schemas.microsoft.com/office/drawing/2014/main" id="{309CE298-4656-E2FC-807A-BCE6D9762B4A}"/>
              </a:ext>
            </a:extLst>
          </p:cNvPr>
          <p:cNvPicPr>
            <a:picLocks noChangeAspect="1"/>
          </p:cNvPicPr>
          <p:nvPr/>
        </p:nvPicPr>
        <p:blipFill>
          <a:blip r:embed="rId5"/>
          <a:srcRect l="16812" r="39354" b="4033"/>
          <a:stretch/>
        </p:blipFill>
        <p:spPr>
          <a:xfrm rot="5400000">
            <a:off x="6741595" y="3540185"/>
            <a:ext cx="2374808" cy="3899469"/>
          </a:xfrm>
          <a:prstGeom prst="rect">
            <a:avLst/>
          </a:prstGeom>
          <a:ln>
            <a:noFill/>
          </a:ln>
          <a:effectLst>
            <a:softEdge rad="112500"/>
          </a:effectLst>
        </p:spPr>
      </p:pic>
      <p:pic>
        <p:nvPicPr>
          <p:cNvPr id="13" name="Picture 12" descr="A person and person sitting in chairs in a yard&#10;&#10;Description automatically generated">
            <a:extLst>
              <a:ext uri="{FF2B5EF4-FFF2-40B4-BE49-F238E27FC236}">
                <a16:creationId xmlns:a16="http://schemas.microsoft.com/office/drawing/2014/main" id="{675DEE10-012C-7E38-929C-885DFA983FBB}"/>
              </a:ext>
            </a:extLst>
          </p:cNvPr>
          <p:cNvPicPr>
            <a:picLocks noChangeAspect="1"/>
          </p:cNvPicPr>
          <p:nvPr/>
        </p:nvPicPr>
        <p:blipFill>
          <a:blip r:embed="rId6"/>
          <a:srcRect l="20593" r="26236" b="9670"/>
          <a:stretch/>
        </p:blipFill>
        <p:spPr>
          <a:xfrm rot="5400000">
            <a:off x="505045" y="-24846"/>
            <a:ext cx="2787159" cy="35512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3" name="Picture 2" descr="A sprinkler spraying water in the grass&#10;&#10;Description automatically generated">
            <a:extLst>
              <a:ext uri="{FF2B5EF4-FFF2-40B4-BE49-F238E27FC236}">
                <a16:creationId xmlns:a16="http://schemas.microsoft.com/office/drawing/2014/main" id="{BE905C9F-2946-A7DD-A2AE-8B472BC513BD}"/>
              </a:ext>
            </a:extLst>
          </p:cNvPr>
          <p:cNvPicPr>
            <a:picLocks noChangeAspect="1"/>
          </p:cNvPicPr>
          <p:nvPr/>
        </p:nvPicPr>
        <p:blipFill>
          <a:blip r:embed="rId3"/>
          <a:stretch>
            <a:fillRect/>
          </a:stretch>
        </p:blipFill>
        <p:spPr>
          <a:xfrm>
            <a:off x="638058" y="494486"/>
            <a:ext cx="8289103" cy="5516021"/>
          </a:xfrm>
          <a:prstGeom prst="rect">
            <a:avLst/>
          </a:prstGeom>
        </p:spPr>
      </p:pic>
      <p:sp>
        <p:nvSpPr>
          <p:cNvPr id="753" name="Google Shape;753;g1583d6efcf7_0_155"/>
          <p:cNvSpPr txBox="1">
            <a:spLocks noGrp="1"/>
          </p:cNvSpPr>
          <p:nvPr>
            <p:ph type="title"/>
          </p:nvPr>
        </p:nvSpPr>
        <p:spPr>
          <a:xfrm>
            <a:off x="5629743" y="2134371"/>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rgbClr val="FFFFFF"/>
                </a:solidFill>
                <a:latin typeface="Times New Roman" panose="02020603050405020304" pitchFamily="18" charset="0"/>
                <a:cs typeface="Times New Roman" panose="02020603050405020304" pitchFamily="18" charset="0"/>
              </a:rPr>
              <a:t>#11 </a:t>
            </a:r>
            <a:br>
              <a:rPr lang="en-US" dirty="0">
                <a:solidFill>
                  <a:srgbClr val="FFFFFF"/>
                </a:solidFill>
                <a:latin typeface="Times New Roman" panose="02020603050405020304" pitchFamily="18" charset="0"/>
                <a:cs typeface="Times New Roman" panose="02020603050405020304" pitchFamily="18" charset="0"/>
              </a:rPr>
            </a:br>
            <a:r>
              <a:rPr lang="en-US" dirty="0">
                <a:solidFill>
                  <a:srgbClr val="FFFFFF"/>
                </a:solidFill>
                <a:latin typeface="Times New Roman" panose="02020603050405020304" pitchFamily="18" charset="0"/>
                <a:cs typeface="Times New Roman" panose="02020603050405020304" pitchFamily="18" charset="0"/>
              </a:rPr>
              <a:t>Sprinkler Repairs </a:t>
            </a:r>
            <a:br>
              <a:rPr lang="en-US" dirty="0">
                <a:solidFill>
                  <a:srgbClr val="FFFFFF"/>
                </a:solidFill>
              </a:rPr>
            </a:br>
            <a:endParaRPr dirty="0">
              <a:solidFill>
                <a:srgbClr val="FFFFFF"/>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
          <p:cNvSpPr txBox="1">
            <a:spLocks noGrp="1"/>
          </p:cNvSpPr>
          <p:nvPr>
            <p:ph type="title"/>
          </p:nvPr>
        </p:nvSpPr>
        <p:spPr>
          <a:xfrm>
            <a:off x="677334" y="549062"/>
            <a:ext cx="4274912" cy="127846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sz="3600" dirty="0">
                <a:latin typeface="Times New Roman" panose="02020603050405020304" pitchFamily="18" charset="0"/>
                <a:cs typeface="Times New Roman" panose="02020603050405020304" pitchFamily="18" charset="0"/>
              </a:rPr>
              <a:t>Establish Quorum &amp; Proof of Notice</a:t>
            </a:r>
            <a:endParaRPr sz="3600" dirty="0">
              <a:latin typeface="Times New Roman" panose="02020603050405020304" pitchFamily="18" charset="0"/>
              <a:cs typeface="Times New Roman" panose="02020603050405020304" pitchFamily="18" charset="0"/>
            </a:endParaRPr>
          </a:p>
        </p:txBody>
      </p:sp>
      <p:sp>
        <p:nvSpPr>
          <p:cNvPr id="533" name="Google Shape;533;p3"/>
          <p:cNvSpPr txBox="1">
            <a:spLocks noGrp="1"/>
          </p:cNvSpPr>
          <p:nvPr>
            <p:ph type="body" sz="half" idx="2"/>
          </p:nvPr>
        </p:nvSpPr>
        <p:spPr>
          <a:xfrm>
            <a:off x="677334" y="2007635"/>
            <a:ext cx="3854528" cy="258444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Times New Roman" panose="02020603050405020304" pitchFamily="18" charset="0"/>
                <a:cs typeface="Times New Roman" panose="02020603050405020304" pitchFamily="18" charset="0"/>
              </a:rPr>
              <a:t>Quorum requires 19 members present, proxies or ballots representing absent members.</a:t>
            </a:r>
            <a:endParaRPr dirty="0">
              <a:latin typeface="Times New Roman" panose="02020603050405020304" pitchFamily="18" charset="0"/>
              <a:cs typeface="Times New Roman" panose="02020603050405020304" pitchFamily="18" charset="0"/>
            </a:endParaRPr>
          </a:p>
          <a:p>
            <a:pPr marL="0" lvl="0" indent="0" algn="l" rtl="0">
              <a:lnSpc>
                <a:spcPct val="90000"/>
              </a:lnSpc>
              <a:spcBef>
                <a:spcPts val="1200"/>
              </a:spcBef>
              <a:spcAft>
                <a:spcPts val="0"/>
              </a:spcAft>
              <a:buSzPts val="2000"/>
              <a:buNone/>
            </a:pPr>
            <a:r>
              <a:rPr lang="en-US" sz="2000" dirty="0">
                <a:latin typeface="Times New Roman" panose="02020603050405020304" pitchFamily="18" charset="0"/>
                <a:cs typeface="Times New Roman" panose="02020603050405020304" pitchFamily="18" charset="0"/>
              </a:rPr>
              <a:t>(one member per property)</a:t>
            </a:r>
            <a:endParaRPr dirty="0">
              <a:latin typeface="Times New Roman" panose="02020603050405020304" pitchFamily="18" charset="0"/>
              <a:cs typeface="Times New Roman" panose="02020603050405020304" pitchFamily="18" charset="0"/>
            </a:endParaRPr>
          </a:p>
        </p:txBody>
      </p:sp>
      <p:sp>
        <p:nvSpPr>
          <p:cNvPr id="535" name="Google Shape;535;p3"/>
          <p:cNvSpPr txBox="1">
            <a:spLocks noGrp="1"/>
          </p:cNvSpPr>
          <p:nvPr>
            <p:ph type="sldNum" sz="quarter" idx="12"/>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534" name="Google Shape;534;p3"/>
          <p:cNvPicPr preferRelativeResize="0"/>
          <p:nvPr/>
        </p:nvPicPr>
        <p:blipFill>
          <a:blip r:embed="rId3">
            <a:alphaModFix/>
          </a:blip>
          <a:stretch>
            <a:fillRect/>
          </a:stretch>
        </p:blipFill>
        <p:spPr>
          <a:xfrm>
            <a:off x="3630233" y="2953784"/>
            <a:ext cx="5643769" cy="327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2" name="Google Shape;762;g1583d6efcf7_0_16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
        <p:nvSpPr>
          <p:cNvPr id="761" name="Google Shape;761;g1583d6efcf7_0_160"/>
          <p:cNvSpPr txBox="1"/>
          <p:nvPr/>
        </p:nvSpPr>
        <p:spPr>
          <a:xfrm>
            <a:off x="6487852" y="1594886"/>
            <a:ext cx="6376800" cy="523190"/>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accent2">
                    <a:lumMod val="75000"/>
                  </a:schemeClr>
                </a:solidFill>
                <a:latin typeface="Times New Roman"/>
                <a:ea typeface="Times New Roman"/>
                <a:cs typeface="Times New Roman"/>
                <a:sym typeface="Times New Roman"/>
              </a:rPr>
              <a:t>Gustafson Canal</a:t>
            </a:r>
            <a:endParaRPr sz="2200" i="1" dirty="0">
              <a:solidFill>
                <a:schemeClr val="accent2">
                  <a:lumMod val="75000"/>
                </a:schemeClr>
              </a:solidFill>
              <a:latin typeface="Times New Roman"/>
              <a:ea typeface="Times New Roman"/>
              <a:cs typeface="Times New Roman"/>
              <a:sym typeface="Times New Roman"/>
            </a:endParaRPr>
          </a:p>
        </p:txBody>
      </p:sp>
      <p:sp>
        <p:nvSpPr>
          <p:cNvPr id="2" name="Google Shape;753;g1583d6efcf7_0_155">
            <a:extLst>
              <a:ext uri="{FF2B5EF4-FFF2-40B4-BE49-F238E27FC236}">
                <a16:creationId xmlns:a16="http://schemas.microsoft.com/office/drawing/2014/main" id="{CA95A687-039C-91A4-657E-E9B298E25069}"/>
              </a:ext>
            </a:extLst>
          </p:cNvPr>
          <p:cNvSpPr txBox="1">
            <a:spLocks/>
          </p:cNvSpPr>
          <p:nvPr/>
        </p:nvSpPr>
        <p:spPr>
          <a:xfrm>
            <a:off x="5862221" y="3429000"/>
            <a:ext cx="3657600" cy="2194500"/>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000" dirty="0">
                <a:solidFill>
                  <a:schemeClr val="accent2"/>
                </a:solidFill>
                <a:latin typeface="Times New Roman" panose="02020603050405020304" pitchFamily="18" charset="0"/>
                <a:cs typeface="Times New Roman" panose="02020603050405020304" pitchFamily="18" charset="0"/>
              </a:rPr>
              <a:t>#12</a:t>
            </a:r>
            <a:br>
              <a:rPr lang="en-US" sz="2000" dirty="0">
                <a:solidFill>
                  <a:schemeClr val="accent2"/>
                </a:solidFill>
                <a:latin typeface="Times New Roman" panose="02020603050405020304" pitchFamily="18" charset="0"/>
                <a:cs typeface="Times New Roman" panose="02020603050405020304" pitchFamily="18" charset="0"/>
              </a:rPr>
            </a:br>
            <a:r>
              <a:rPr lang="en-US" sz="2400" dirty="0">
                <a:solidFill>
                  <a:schemeClr val="accent2"/>
                </a:solidFill>
                <a:latin typeface="Times New Roman" panose="02020603050405020304" pitchFamily="18" charset="0"/>
                <a:cs typeface="Times New Roman" panose="02020603050405020304" pitchFamily="18" charset="0"/>
              </a:rPr>
              <a:t>Established a Governing Policy Concerning Homeowners Along the Canal and their Responsibility to Maintain the Area Between their Property Line and the Water’s Edge</a:t>
            </a:r>
          </a:p>
          <a:p>
            <a:pPr>
              <a:lnSpc>
                <a:spcPct val="120000"/>
              </a:lnSpc>
            </a:pPr>
            <a:endParaRPr lang="en-US" sz="2400"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000" b="1" dirty="0">
                <a:solidFill>
                  <a:srgbClr val="C00000"/>
                </a:solidFill>
              </a:rPr>
              <a:t>PAGE 16 in Handout</a:t>
            </a:r>
          </a:p>
          <a:p>
            <a:pPr>
              <a:lnSpc>
                <a:spcPct val="120000"/>
              </a:lnSpc>
            </a:pPr>
            <a:endParaRPr lang="en-US" sz="2000" dirty="0">
              <a:solidFill>
                <a:schemeClr val="accent2"/>
              </a:solidFill>
              <a:latin typeface="Times New Roman" panose="02020603050405020304" pitchFamily="18" charset="0"/>
              <a:cs typeface="Times New Roman" panose="02020603050405020304" pitchFamily="18" charset="0"/>
            </a:endParaRPr>
          </a:p>
        </p:txBody>
      </p:sp>
      <p:pic>
        <p:nvPicPr>
          <p:cNvPr id="5" name="Picture 4" descr="A picture containing outdoor, grass, water, tree&#10;&#10;Description automatically generated">
            <a:extLst>
              <a:ext uri="{FF2B5EF4-FFF2-40B4-BE49-F238E27FC236}">
                <a16:creationId xmlns:a16="http://schemas.microsoft.com/office/drawing/2014/main" id="{5CA655B3-F592-B4BA-469F-CE7D75913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3555" y="1076201"/>
            <a:ext cx="5523502" cy="4148800"/>
          </a:xfrm>
          <a:prstGeom prst="rect">
            <a:avLst/>
          </a:prstGeom>
          <a:ln>
            <a:noFill/>
          </a:ln>
          <a:effectLst>
            <a:softEdge rad="112500"/>
          </a:effectLst>
        </p:spPr>
      </p:pic>
    </p:spTree>
    <p:extLst>
      <p:ext uri="{BB962C8B-B14F-4D97-AF65-F5344CB8AC3E}">
        <p14:creationId xmlns:p14="http://schemas.microsoft.com/office/powerpoint/2010/main" val="214634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303C9-1A99-4B09-1ABC-E124A3EE6F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6" name="Google Shape;753;g1583d6efcf7_0_155">
            <a:extLst>
              <a:ext uri="{FF2B5EF4-FFF2-40B4-BE49-F238E27FC236}">
                <a16:creationId xmlns:a16="http://schemas.microsoft.com/office/drawing/2014/main" id="{A634E77F-177F-BFEE-C226-F2A2667B3902}"/>
              </a:ext>
            </a:extLst>
          </p:cNvPr>
          <p:cNvSpPr txBox="1">
            <a:spLocks/>
          </p:cNvSpPr>
          <p:nvPr/>
        </p:nvSpPr>
        <p:spPr>
          <a:xfrm>
            <a:off x="671361" y="1946603"/>
            <a:ext cx="8854068" cy="4204010"/>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000" dirty="0">
                <a:solidFill>
                  <a:schemeClr val="accent2"/>
                </a:solidFill>
              </a:rPr>
              <a:t>#</a:t>
            </a:r>
            <a:r>
              <a:rPr lang="en-US" sz="2800" b="1" dirty="0">
                <a:solidFill>
                  <a:schemeClr val="accent2"/>
                </a:solidFill>
                <a:latin typeface="Times New Roman" panose="02020603050405020304" pitchFamily="18" charset="0"/>
                <a:cs typeface="Times New Roman" panose="02020603050405020304" pitchFamily="18" charset="0"/>
              </a:rPr>
              <a:t>13  Website   waterfordhomeowners.org</a:t>
            </a:r>
            <a:br>
              <a:rPr lang="en-US" sz="2400" dirty="0">
                <a:solidFill>
                  <a:schemeClr val="accent5"/>
                </a:solidFill>
                <a:latin typeface="Times New Roman" panose="02020603050405020304" pitchFamily="18" charset="0"/>
                <a:cs typeface="Times New Roman" panose="02020603050405020304" pitchFamily="18" charset="0"/>
              </a:rPr>
            </a:br>
            <a:r>
              <a:rPr lang="en-US" sz="2400" dirty="0">
                <a:solidFill>
                  <a:schemeClr val="accent2"/>
                </a:solidFill>
                <a:latin typeface="Times New Roman" panose="02020603050405020304" pitchFamily="18" charset="0"/>
                <a:cs typeface="Times New Roman" panose="02020603050405020304" pitchFamily="18" charset="0"/>
              </a:rPr>
              <a:t>We have set up a system where minutes, treasurer’s reports, and newsletters can be quickly uploaded to the HOA website so members can see them in a timely manner.</a:t>
            </a:r>
          </a:p>
          <a:p>
            <a:pPr>
              <a:lnSpc>
                <a:spcPct val="120000"/>
              </a:lnSpc>
            </a:pPr>
            <a:endParaRPr lang="en-US" sz="2400" dirty="0">
              <a:solidFill>
                <a:schemeClr val="accent2"/>
              </a:solidFill>
              <a:latin typeface="Times New Roman" panose="02020603050405020304" pitchFamily="18" charset="0"/>
              <a:cs typeface="Times New Roman" panose="02020603050405020304" pitchFamily="18" charset="0"/>
            </a:endParaRPr>
          </a:p>
          <a:p>
            <a:pPr marL="342900" indent="-342900">
              <a:lnSpc>
                <a:spcPct val="120000"/>
              </a:lnSpc>
              <a:buFont typeface="Wingdings" panose="05000000000000000000" pitchFamily="2" charset="2"/>
              <a:buChar char="v"/>
            </a:pPr>
            <a:r>
              <a:rPr lang="en-US" sz="2400" dirty="0">
                <a:solidFill>
                  <a:schemeClr val="accent2"/>
                </a:solidFill>
                <a:latin typeface="Times New Roman" panose="02020603050405020304" pitchFamily="18" charset="0"/>
                <a:cs typeface="Times New Roman" panose="02020603050405020304" pitchFamily="18" charset="0"/>
              </a:rPr>
              <a:t>Minutes from Monthly Board Meeting</a:t>
            </a:r>
          </a:p>
          <a:p>
            <a:pPr marL="342900" indent="-342900">
              <a:lnSpc>
                <a:spcPct val="120000"/>
              </a:lnSpc>
              <a:buFont typeface="Wingdings" panose="05000000000000000000" pitchFamily="2" charset="2"/>
              <a:buChar char="v"/>
            </a:pPr>
            <a:r>
              <a:rPr lang="en-US" sz="2400" dirty="0">
                <a:solidFill>
                  <a:schemeClr val="accent2"/>
                </a:solidFill>
                <a:latin typeface="Times New Roman" panose="02020603050405020304" pitchFamily="18" charset="0"/>
                <a:cs typeface="Times New Roman" panose="02020603050405020304" pitchFamily="18" charset="0"/>
              </a:rPr>
              <a:t>Treasurer’s Monthly Report</a:t>
            </a:r>
          </a:p>
          <a:p>
            <a:pPr marL="342900" indent="-342900">
              <a:lnSpc>
                <a:spcPct val="120000"/>
              </a:lnSpc>
              <a:buFont typeface="Wingdings" panose="05000000000000000000" pitchFamily="2" charset="2"/>
              <a:buChar char="v"/>
            </a:pPr>
            <a:r>
              <a:rPr lang="en-US" sz="2400" dirty="0">
                <a:solidFill>
                  <a:schemeClr val="accent2"/>
                </a:solidFill>
                <a:latin typeface="Times New Roman" panose="02020603050405020304" pitchFamily="18" charset="0"/>
                <a:cs typeface="Times New Roman" panose="02020603050405020304" pitchFamily="18" charset="0"/>
              </a:rPr>
              <a:t>Annual Meeting Minutes</a:t>
            </a:r>
          </a:p>
          <a:p>
            <a:pPr>
              <a:lnSpc>
                <a:spcPct val="120000"/>
              </a:lnSpc>
            </a:pPr>
            <a:endParaRPr lang="en-US" sz="2800"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400" dirty="0">
                <a:solidFill>
                  <a:schemeClr val="accent2"/>
                </a:solidFill>
                <a:latin typeface="Times New Roman" panose="02020603050405020304" pitchFamily="18" charset="0"/>
                <a:cs typeface="Times New Roman" panose="02020603050405020304" pitchFamily="18" charset="0"/>
              </a:rPr>
              <a:t>Note:  The names of members discussed in a board meeting are redacted prior to publication.</a:t>
            </a:r>
          </a:p>
          <a:p>
            <a:pPr>
              <a:lnSpc>
                <a:spcPct val="120000"/>
              </a:lnSpc>
            </a:pPr>
            <a:endParaRPr lang="en-US" sz="2400" dirty="0">
              <a:solidFill>
                <a:schemeClr val="accent5"/>
              </a:solidFill>
            </a:endParaRPr>
          </a:p>
        </p:txBody>
      </p:sp>
    </p:spTree>
    <p:extLst>
      <p:ext uri="{BB962C8B-B14F-4D97-AF65-F5344CB8AC3E}">
        <p14:creationId xmlns:p14="http://schemas.microsoft.com/office/powerpoint/2010/main" val="28876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303C9-1A99-4B09-1ABC-E124A3EE6F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
        <p:nvSpPr>
          <p:cNvPr id="6" name="Google Shape;753;g1583d6efcf7_0_155">
            <a:extLst>
              <a:ext uri="{FF2B5EF4-FFF2-40B4-BE49-F238E27FC236}">
                <a16:creationId xmlns:a16="http://schemas.microsoft.com/office/drawing/2014/main" id="{A634E77F-177F-BFEE-C226-F2A2667B3902}"/>
              </a:ext>
            </a:extLst>
          </p:cNvPr>
          <p:cNvSpPr txBox="1">
            <a:spLocks/>
          </p:cNvSpPr>
          <p:nvPr/>
        </p:nvSpPr>
        <p:spPr>
          <a:xfrm>
            <a:off x="774869" y="3587261"/>
            <a:ext cx="8854068" cy="183995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tx1"/>
                </a:solidFill>
                <a:latin typeface="Times New Roman" panose="02020603050405020304" pitchFamily="18" charset="0"/>
                <a:cs typeface="Times New Roman" panose="02020603050405020304" pitchFamily="18" charset="0"/>
              </a:rPr>
              <a:t>#14</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The Board approved the implementation of a Penalty &amp; Fines Policy last October.  There were concerns from members that it would create an atmosphere of contention.</a:t>
            </a:r>
          </a:p>
          <a:p>
            <a:pPr>
              <a:lnSpc>
                <a:spcPct val="120000"/>
              </a:lnSpc>
            </a:pPr>
            <a:endParaRPr lang="en-US" sz="280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sz="2800" dirty="0">
                <a:solidFill>
                  <a:schemeClr val="tx1"/>
                </a:solidFill>
                <a:latin typeface="Times New Roman" panose="02020603050405020304" pitchFamily="18" charset="0"/>
                <a:cs typeface="Times New Roman" panose="02020603050405020304" pitchFamily="18" charset="0"/>
              </a:rPr>
              <a:t>During this past year there were two matters that were addressed by this means. The homeowners have worked with the Board and resolved the issues and there were no resulting fines imposed. </a:t>
            </a:r>
          </a:p>
          <a:p>
            <a:pPr>
              <a:lnSpc>
                <a:spcPct val="120000"/>
              </a:lnSpc>
            </a:pPr>
            <a:endParaRPr lang="en-US" sz="2400" dirty="0">
              <a:solidFill>
                <a:schemeClr val="tx1"/>
              </a:solidFill>
            </a:endParaRPr>
          </a:p>
        </p:txBody>
      </p:sp>
    </p:spTree>
    <p:extLst>
      <p:ext uri="{BB962C8B-B14F-4D97-AF65-F5344CB8AC3E}">
        <p14:creationId xmlns:p14="http://schemas.microsoft.com/office/powerpoint/2010/main" val="165831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303C9-1A99-4B09-1ABC-E124A3EE6F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6" name="Google Shape;753;g1583d6efcf7_0_155">
            <a:extLst>
              <a:ext uri="{FF2B5EF4-FFF2-40B4-BE49-F238E27FC236}">
                <a16:creationId xmlns:a16="http://schemas.microsoft.com/office/drawing/2014/main" id="{A634E77F-177F-BFEE-C226-F2A2667B3902}"/>
              </a:ext>
            </a:extLst>
          </p:cNvPr>
          <p:cNvSpPr txBox="1">
            <a:spLocks/>
          </p:cNvSpPr>
          <p:nvPr/>
        </p:nvSpPr>
        <p:spPr>
          <a:xfrm>
            <a:off x="1874333" y="1409700"/>
            <a:ext cx="8854068" cy="4204010"/>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#14</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Transitioned to QuickBooks Online</a:t>
            </a:r>
            <a:endParaRPr lang="en-US" sz="3200" dirty="0">
              <a:solidFill>
                <a:schemeClr val="accent2"/>
              </a:solidFill>
              <a:latin typeface="Times New Roman" panose="02020603050405020304" pitchFamily="18" charset="0"/>
              <a:cs typeface="Times New Roman" panose="02020603050405020304" pitchFamily="18" charset="0"/>
            </a:endParaRPr>
          </a:p>
        </p:txBody>
      </p:sp>
      <p:pic>
        <p:nvPicPr>
          <p:cNvPr id="9" name="Picture 8" descr="A black background with blue and grey text&#10;&#10;Description automatically generated">
            <a:extLst>
              <a:ext uri="{FF2B5EF4-FFF2-40B4-BE49-F238E27FC236}">
                <a16:creationId xmlns:a16="http://schemas.microsoft.com/office/drawing/2014/main" id="{B75B840C-9E58-8EEE-551B-A43F778D966D}"/>
              </a:ext>
            </a:extLst>
          </p:cNvPr>
          <p:cNvPicPr>
            <a:picLocks noChangeAspect="1"/>
          </p:cNvPicPr>
          <p:nvPr/>
        </p:nvPicPr>
        <p:blipFill>
          <a:blip r:embed="rId3"/>
          <a:stretch>
            <a:fillRect/>
          </a:stretch>
        </p:blipFill>
        <p:spPr>
          <a:xfrm>
            <a:off x="381000" y="1409700"/>
            <a:ext cx="9097537" cy="3214463"/>
          </a:xfrm>
          <a:prstGeom prst="rect">
            <a:avLst/>
          </a:prstGeom>
        </p:spPr>
      </p:pic>
    </p:spTree>
    <p:extLst>
      <p:ext uri="{BB962C8B-B14F-4D97-AF65-F5344CB8AC3E}">
        <p14:creationId xmlns:p14="http://schemas.microsoft.com/office/powerpoint/2010/main" val="2567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1539650" y="4289980"/>
            <a:ext cx="8373784" cy="23056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sz="2800" dirty="0">
                <a:solidFill>
                  <a:schemeClr val="accent2"/>
                </a:solidFill>
                <a:latin typeface="Times New Roman" panose="02020603050405020304" pitchFamily="18" charset="0"/>
                <a:cs typeface="Times New Roman" panose="02020603050405020304" pitchFamily="18" charset="0"/>
              </a:rPr>
              <a:t>#15</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The HOA Website now facilitates</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Online Complaints or Violation Submissions</a:t>
            </a:r>
            <a:endParaRPr sz="2800" dirty="0">
              <a:solidFill>
                <a:schemeClr val="accent2"/>
              </a:solidFill>
              <a:latin typeface="Times New Roman" panose="02020603050405020304" pitchFamily="18" charset="0"/>
              <a:cs typeface="Times New Roman" panose="02020603050405020304" pitchFamily="18" charset="0"/>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4" name="Picture 3">
            <a:extLst>
              <a:ext uri="{FF2B5EF4-FFF2-40B4-BE49-F238E27FC236}">
                <a16:creationId xmlns:a16="http://schemas.microsoft.com/office/drawing/2014/main" id="{00AAAB2A-A65E-5539-3FC7-74698578CF3C}"/>
              </a:ext>
            </a:extLst>
          </p:cNvPr>
          <p:cNvPicPr>
            <a:picLocks noChangeAspect="1"/>
          </p:cNvPicPr>
          <p:nvPr/>
        </p:nvPicPr>
        <p:blipFill>
          <a:blip r:embed="rId3"/>
          <a:stretch>
            <a:fillRect/>
          </a:stretch>
        </p:blipFill>
        <p:spPr>
          <a:xfrm>
            <a:off x="522756" y="568727"/>
            <a:ext cx="9194433" cy="4917673"/>
          </a:xfrm>
          <a:prstGeom prst="rect">
            <a:avLst/>
          </a:prstGeom>
          <a:ln>
            <a:noFill/>
          </a:ln>
          <a:effectLst>
            <a:softEdge rad="112500"/>
          </a:effectLst>
        </p:spPr>
      </p:pic>
      <p:sp>
        <p:nvSpPr>
          <p:cNvPr id="2" name="TextBox 1">
            <a:extLst>
              <a:ext uri="{FF2B5EF4-FFF2-40B4-BE49-F238E27FC236}">
                <a16:creationId xmlns:a16="http://schemas.microsoft.com/office/drawing/2014/main" id="{4B36EF5B-0618-1132-506B-47A23A9D18A2}"/>
              </a:ext>
            </a:extLst>
          </p:cNvPr>
          <p:cNvSpPr txBox="1"/>
          <p:nvPr/>
        </p:nvSpPr>
        <p:spPr>
          <a:xfrm>
            <a:off x="6528122" y="3590247"/>
            <a:ext cx="3750197" cy="400110"/>
          </a:xfrm>
          <a:prstGeom prst="rect">
            <a:avLst/>
          </a:prstGeom>
          <a:noFill/>
        </p:spPr>
        <p:txBody>
          <a:bodyPr wrap="square" rtlCol="0">
            <a:spAutoFit/>
          </a:bodyPr>
          <a:lstStyle/>
          <a:p>
            <a:r>
              <a:rPr lang="en-US" sz="2000" b="1" dirty="0"/>
              <a:t>Waterfordhomeowners.org</a:t>
            </a:r>
          </a:p>
        </p:txBody>
      </p:sp>
    </p:spTree>
    <p:extLst>
      <p:ext uri="{BB962C8B-B14F-4D97-AF65-F5344CB8AC3E}">
        <p14:creationId xmlns:p14="http://schemas.microsoft.com/office/powerpoint/2010/main" val="25886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
          <p:cNvSpPr txBox="1">
            <a:spLocks noGrp="1"/>
          </p:cNvSpPr>
          <p:nvPr>
            <p:ph type="title"/>
          </p:nvPr>
        </p:nvSpPr>
        <p:spPr>
          <a:xfrm>
            <a:off x="1295400" y="127711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8000" dirty="0">
                <a:latin typeface="Times New Roman" panose="02020603050405020304" pitchFamily="18" charset="0"/>
                <a:cs typeface="Times New Roman" panose="02020603050405020304" pitchFamily="18" charset="0"/>
              </a:rPr>
              <a:t>2025 Goals &amp; Plans</a:t>
            </a:r>
            <a:endParaRPr sz="8000" dirty="0">
              <a:latin typeface="Times New Roman" panose="02020603050405020304" pitchFamily="18" charset="0"/>
              <a:cs typeface="Times New Roman" panose="02020603050405020304" pitchFamily="18" charset="0"/>
            </a:endParaRPr>
          </a:p>
        </p:txBody>
      </p:sp>
      <p:sp>
        <p:nvSpPr>
          <p:cNvPr id="607" name="Google Shape;607;p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58904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1394040" y="1234499"/>
            <a:ext cx="6980526" cy="265727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600"/>
              <a:buFont typeface="Arial"/>
              <a:buNone/>
            </a:pPr>
            <a:r>
              <a:rPr lang="en-US" dirty="0">
                <a:solidFill>
                  <a:schemeClr val="accent2"/>
                </a:solidFill>
                <a:latin typeface="Times New Roman" panose="02020603050405020304" pitchFamily="18" charset="0"/>
                <a:cs typeface="Times New Roman" panose="02020603050405020304" pitchFamily="18" charset="0"/>
              </a:rPr>
              <a:t>#1 </a:t>
            </a:r>
            <a:r>
              <a:rPr lang="en-US" b="1" dirty="0">
                <a:solidFill>
                  <a:schemeClr val="accent2"/>
                </a:solidFill>
                <a:latin typeface="Times New Roman" panose="02020603050405020304" pitchFamily="18" charset="0"/>
                <a:cs typeface="Times New Roman" panose="02020603050405020304" pitchFamily="18" charset="0"/>
              </a:rPr>
              <a:t>Committees </a:t>
            </a:r>
            <a:br>
              <a:rPr lang="en-US" b="1" dirty="0">
                <a:solidFill>
                  <a:schemeClr val="accent2"/>
                </a:solidFill>
                <a:latin typeface="Times New Roman" panose="02020603050405020304" pitchFamily="18" charset="0"/>
                <a:cs typeface="Times New Roman" panose="02020603050405020304" pitchFamily="18" charset="0"/>
              </a:rPr>
            </a:br>
            <a:r>
              <a:rPr lang="en-US" dirty="0">
                <a:solidFill>
                  <a:schemeClr val="accent2"/>
                </a:solidFill>
                <a:latin typeface="Times New Roman" panose="02020603050405020304" pitchFamily="18" charset="0"/>
                <a:cs typeface="Times New Roman" panose="02020603050405020304" pitchFamily="18" charset="0"/>
              </a:rPr>
              <a:t>Diversify and Establish Assignments within the Board and Waterford Homeowners’ Association</a:t>
            </a:r>
            <a:br>
              <a:rPr lang="en-US" dirty="0">
                <a:solidFill>
                  <a:schemeClr val="accent5"/>
                </a:solidFill>
              </a:rPr>
            </a:br>
            <a:endParaRPr dirty="0">
              <a:solidFill>
                <a:schemeClr val="accent5"/>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2233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240E418A-BB52-74D3-3285-7F57BB56340C}"/>
              </a:ext>
            </a:extLst>
          </p:cNvPr>
          <p:cNvPicPr>
            <a:picLocks noChangeAspect="1"/>
          </p:cNvPicPr>
          <p:nvPr/>
        </p:nvPicPr>
        <p:blipFill>
          <a:blip r:embed="rId3"/>
          <a:stretch>
            <a:fillRect/>
          </a:stretch>
        </p:blipFill>
        <p:spPr>
          <a:xfrm>
            <a:off x="198518" y="894310"/>
            <a:ext cx="6619449" cy="3385437"/>
          </a:xfrm>
          <a:prstGeom prst="rect">
            <a:avLst/>
          </a:prstGeom>
          <a:ln>
            <a:noFill/>
          </a:ln>
          <a:effectLst>
            <a:softEdge rad="112500"/>
          </a:effectLst>
        </p:spPr>
      </p:pic>
      <p:sp>
        <p:nvSpPr>
          <p:cNvPr id="753" name="Google Shape;753;g1583d6efcf7_0_155"/>
          <p:cNvSpPr txBox="1">
            <a:spLocks noGrp="1"/>
          </p:cNvSpPr>
          <p:nvPr>
            <p:ph type="title"/>
          </p:nvPr>
        </p:nvSpPr>
        <p:spPr>
          <a:xfrm>
            <a:off x="5582725" y="342900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sz="2800" b="1" dirty="0">
                <a:solidFill>
                  <a:schemeClr val="accent2">
                    <a:lumMod val="75000"/>
                  </a:schemeClr>
                </a:solidFill>
                <a:latin typeface="Times New Roman" panose="02020603050405020304" pitchFamily="18" charset="0"/>
                <a:cs typeface="Times New Roman" panose="02020603050405020304" pitchFamily="18" charset="0"/>
              </a:rPr>
              <a:t>#2  Training</a:t>
            </a:r>
            <a:br>
              <a:rPr lang="en-US" sz="2800" dirty="0">
                <a:solidFill>
                  <a:schemeClr val="accent2">
                    <a:lumMod val="75000"/>
                  </a:schemeClr>
                </a:solidFill>
                <a:latin typeface="Times New Roman" panose="02020603050405020304" pitchFamily="18" charset="0"/>
                <a:cs typeface="Times New Roman" panose="02020603050405020304" pitchFamily="18" charset="0"/>
              </a:rPr>
            </a:br>
            <a:r>
              <a:rPr lang="en-US" sz="2800" dirty="0">
                <a:solidFill>
                  <a:schemeClr val="accent2">
                    <a:lumMod val="75000"/>
                  </a:schemeClr>
                </a:solidFill>
                <a:latin typeface="Times New Roman" panose="02020603050405020304" pitchFamily="18" charset="0"/>
                <a:cs typeface="Times New Roman" panose="02020603050405020304" pitchFamily="18" charset="0"/>
              </a:rPr>
              <a:t>Continue Board and Committee Training</a:t>
            </a:r>
            <a:endParaRPr sz="28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2799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sp>
        <p:nvSpPr>
          <p:cNvPr id="5" name="Google Shape;753;g1583d6efcf7_0_155">
            <a:extLst>
              <a:ext uri="{FF2B5EF4-FFF2-40B4-BE49-F238E27FC236}">
                <a16:creationId xmlns:a16="http://schemas.microsoft.com/office/drawing/2014/main" id="{FF675AB7-DE07-AA53-9B6D-6F24DDA3EDA3}"/>
              </a:ext>
            </a:extLst>
          </p:cNvPr>
          <p:cNvSpPr txBox="1">
            <a:spLocks/>
          </p:cNvSpPr>
          <p:nvPr/>
        </p:nvSpPr>
        <p:spPr>
          <a:xfrm>
            <a:off x="832266" y="1841096"/>
            <a:ext cx="3657600" cy="2194500"/>
          </a:xfrm>
          <a:prstGeom prst="rect">
            <a:avLst/>
          </a:prstGeom>
          <a:noFill/>
          <a:ln>
            <a:noFill/>
          </a:ln>
        </p:spPr>
        <p:txBody>
          <a:bodyPr spcFirstLastPara="1" vert="horz" wrap="square" lIns="91425" tIns="45700" rIns="91425" bIns="45700" rtlCol="0" anchor="b" anchorCtr="0">
            <a:normAutofit fontScale="97500"/>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r>
              <a:rPr lang="en-US" dirty="0">
                <a:solidFill>
                  <a:schemeClr val="accent2">
                    <a:lumMod val="75000"/>
                  </a:schemeClr>
                </a:solidFill>
                <a:latin typeface="Times New Roman" panose="02020603050405020304" pitchFamily="18" charset="0"/>
                <a:cs typeface="Times New Roman" panose="02020603050405020304" pitchFamily="18" charset="0"/>
              </a:rPr>
              <a:t>#3</a:t>
            </a: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dirty="0">
                <a:solidFill>
                  <a:schemeClr val="accent2">
                    <a:lumMod val="75000"/>
                  </a:schemeClr>
                </a:solidFill>
                <a:latin typeface="Times New Roman" panose="02020603050405020304" pitchFamily="18" charset="0"/>
                <a:cs typeface="Times New Roman" panose="02020603050405020304" pitchFamily="18" charset="0"/>
              </a:rPr>
              <a:t>Feeding &amp; Nurturing Ducks along the</a:t>
            </a:r>
          </a:p>
          <a:p>
            <a:r>
              <a:rPr lang="en-US" dirty="0" err="1">
                <a:solidFill>
                  <a:schemeClr val="accent2">
                    <a:lumMod val="75000"/>
                  </a:schemeClr>
                </a:solidFill>
                <a:latin typeface="Times New Roman" panose="02020603050405020304" pitchFamily="18" charset="0"/>
                <a:cs typeface="Times New Roman" panose="02020603050405020304" pitchFamily="18" charset="0"/>
              </a:rPr>
              <a:t>Gustavson</a:t>
            </a:r>
            <a:r>
              <a:rPr lang="en-US" dirty="0">
                <a:solidFill>
                  <a:schemeClr val="accent2">
                    <a:lumMod val="75000"/>
                  </a:schemeClr>
                </a:solidFill>
                <a:latin typeface="Times New Roman" panose="02020603050405020304" pitchFamily="18" charset="0"/>
                <a:cs typeface="Times New Roman" panose="02020603050405020304" pitchFamily="18" charset="0"/>
              </a:rPr>
              <a:t> Canal</a:t>
            </a:r>
          </a:p>
        </p:txBody>
      </p:sp>
      <p:pic>
        <p:nvPicPr>
          <p:cNvPr id="7" name="Picture 6" descr="A group of ducks on grass&#10;&#10;Description automatically generated">
            <a:extLst>
              <a:ext uri="{FF2B5EF4-FFF2-40B4-BE49-F238E27FC236}">
                <a16:creationId xmlns:a16="http://schemas.microsoft.com/office/drawing/2014/main" id="{5F1F3C17-66FB-3940-0C9D-ECA2A23950E0}"/>
              </a:ext>
            </a:extLst>
          </p:cNvPr>
          <p:cNvPicPr>
            <a:picLocks noChangeAspect="1"/>
          </p:cNvPicPr>
          <p:nvPr/>
        </p:nvPicPr>
        <p:blipFill>
          <a:blip r:embed="rId3"/>
          <a:stretch>
            <a:fillRect/>
          </a:stretch>
        </p:blipFill>
        <p:spPr>
          <a:xfrm rot="5400000">
            <a:off x="3674157" y="1247546"/>
            <a:ext cx="5371791" cy="4028843"/>
          </a:xfrm>
          <a:prstGeom prst="rect">
            <a:avLst/>
          </a:prstGeom>
          <a:ln>
            <a:noFill/>
          </a:ln>
          <a:effectLst>
            <a:softEdge rad="112500"/>
          </a:effectLst>
        </p:spPr>
      </p:pic>
    </p:spTree>
    <p:extLst>
      <p:ext uri="{BB962C8B-B14F-4D97-AF65-F5344CB8AC3E}">
        <p14:creationId xmlns:p14="http://schemas.microsoft.com/office/powerpoint/2010/main" val="195478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832266" y="1841096"/>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sz="2400" dirty="0">
                <a:solidFill>
                  <a:schemeClr val="accent2">
                    <a:lumMod val="75000"/>
                  </a:schemeClr>
                </a:solidFill>
                <a:latin typeface="Times New Roman" panose="02020603050405020304" pitchFamily="18" charset="0"/>
                <a:cs typeface="Times New Roman" panose="02020603050405020304" pitchFamily="18" charset="0"/>
              </a:rPr>
              <a:t>#4</a:t>
            </a:r>
            <a:br>
              <a:rPr lang="en-US" sz="2400" dirty="0">
                <a:solidFill>
                  <a:schemeClr val="accent2">
                    <a:lumMod val="75000"/>
                  </a:schemeClr>
                </a:solidFill>
                <a:latin typeface="Times New Roman" panose="02020603050405020304" pitchFamily="18" charset="0"/>
                <a:cs typeface="Times New Roman" panose="02020603050405020304" pitchFamily="18" charset="0"/>
              </a:rPr>
            </a:br>
            <a:r>
              <a:rPr lang="en-US" sz="2400" dirty="0">
                <a:solidFill>
                  <a:schemeClr val="accent2">
                    <a:lumMod val="75000"/>
                  </a:schemeClr>
                </a:solidFill>
                <a:latin typeface="Times New Roman" panose="02020603050405020304" pitchFamily="18" charset="0"/>
                <a:cs typeface="Times New Roman" panose="02020603050405020304" pitchFamily="18" charset="0"/>
              </a:rPr>
              <a:t>Continue Efforts to Keep Canal Vegetation under Control by working with adjacent homeowners and the Irrigation District</a:t>
            </a:r>
            <a:endParaRPr sz="24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pic>
        <p:nvPicPr>
          <p:cNvPr id="3" name="Picture 2" descr="A stream of water in a neighborhood&#10;&#10;Description automatically generated">
            <a:extLst>
              <a:ext uri="{FF2B5EF4-FFF2-40B4-BE49-F238E27FC236}">
                <a16:creationId xmlns:a16="http://schemas.microsoft.com/office/drawing/2014/main" id="{061DF667-BDBF-AD43-2019-310AEBB1706C}"/>
              </a:ext>
            </a:extLst>
          </p:cNvPr>
          <p:cNvPicPr>
            <a:picLocks noChangeAspect="1"/>
          </p:cNvPicPr>
          <p:nvPr/>
        </p:nvPicPr>
        <p:blipFill>
          <a:blip r:embed="rId3"/>
          <a:stretch>
            <a:fillRect/>
          </a:stretch>
        </p:blipFill>
        <p:spPr>
          <a:xfrm>
            <a:off x="4613382" y="624468"/>
            <a:ext cx="7017835" cy="5263376"/>
          </a:xfrm>
          <a:prstGeom prst="rect">
            <a:avLst/>
          </a:prstGeom>
          <a:ln>
            <a:noFill/>
          </a:ln>
          <a:effectLst>
            <a:softEdge rad="112500"/>
          </a:effectLst>
        </p:spPr>
      </p:pic>
    </p:spTree>
    <p:extLst>
      <p:ext uri="{BB962C8B-B14F-4D97-AF65-F5344CB8AC3E}">
        <p14:creationId xmlns:p14="http://schemas.microsoft.com/office/powerpoint/2010/main" val="7312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
          <p:cNvSpPr txBox="1">
            <a:spLocks noGrp="1"/>
          </p:cNvSpPr>
          <p:nvPr>
            <p:ph type="title"/>
          </p:nvPr>
        </p:nvSpPr>
        <p:spPr>
          <a:xfrm>
            <a:off x="1194347" y="4299479"/>
            <a:ext cx="10240500" cy="2370951"/>
          </a:xfrm>
          <a:prstGeom prst="rect">
            <a:avLst/>
          </a:prstGeom>
          <a:noFill/>
          <a:ln>
            <a:noFill/>
          </a:ln>
        </p:spPr>
        <p:txBody>
          <a:bodyPr spcFirstLastPara="1" wrap="square" lIns="91425" tIns="45700" rIns="91425" bIns="45700" anchor="b" anchorCtr="0">
            <a:normAutofit fontScale="90000"/>
          </a:bodyPr>
          <a:lstStyle/>
          <a:p>
            <a:pPr>
              <a:lnSpc>
                <a:spcPct val="90000"/>
              </a:lnSpc>
              <a:spcBef>
                <a:spcPts val="0"/>
              </a:spcBef>
              <a:buClr>
                <a:srgbClr val="A43E27"/>
              </a:buClr>
              <a:buSzPts val="3200"/>
            </a:pPr>
            <a:r>
              <a:rPr lang="en-US" dirty="0">
                <a:solidFill>
                  <a:schemeClr val="accent2">
                    <a:lumMod val="75000"/>
                  </a:schemeClr>
                </a:solidFill>
                <a:latin typeface="Times New Roman" panose="02020603050405020304" pitchFamily="18" charset="0"/>
                <a:cs typeface="Times New Roman" panose="02020603050405020304" pitchFamily="18" charset="0"/>
              </a:rPr>
              <a:t>2023 Annual Meeting Minutes Review &amp; Approval</a:t>
            </a:r>
            <a:br>
              <a:rPr lang="en-US" dirty="0">
                <a:solidFill>
                  <a:schemeClr val="accent2">
                    <a:lumMod val="75000"/>
                  </a:schemeClr>
                </a:solidFill>
                <a:latin typeface="Times New Roman" panose="02020603050405020304" pitchFamily="18" charset="0"/>
                <a:cs typeface="Times New Roman" panose="02020603050405020304" pitchFamily="18" charset="0"/>
              </a:rPr>
            </a:br>
            <a:br>
              <a:rPr lang="en-US" dirty="0">
                <a:solidFill>
                  <a:schemeClr val="accent2">
                    <a:lumMod val="75000"/>
                  </a:schemeClr>
                </a:solidFill>
                <a:latin typeface="Times New Roman" panose="02020603050405020304" pitchFamily="18" charset="0"/>
                <a:cs typeface="Times New Roman" panose="02020603050405020304" pitchFamily="18" charset="0"/>
              </a:rPr>
            </a:br>
            <a:br>
              <a:rPr lang="en-US" dirty="0">
                <a:solidFill>
                  <a:schemeClr val="accent2">
                    <a:lumMod val="75000"/>
                  </a:schemeClr>
                </a:solidFill>
                <a:latin typeface="Times New Roman" panose="02020603050405020304" pitchFamily="18" charset="0"/>
                <a:cs typeface="Times New Roman" panose="02020603050405020304" pitchFamily="18" charset="0"/>
              </a:rPr>
            </a:br>
            <a:r>
              <a:rPr lang="en-US" sz="3600" b="1" dirty="0">
                <a:solidFill>
                  <a:srgbClr val="C00000"/>
                </a:solidFill>
              </a:rPr>
              <a:t>PAGE 5 in Handout</a:t>
            </a:r>
            <a:br>
              <a:rPr lang="en-US" sz="3600" b="1" dirty="0">
                <a:solidFill>
                  <a:srgbClr val="C00000"/>
                </a:solidFill>
              </a:rPr>
            </a:br>
            <a:endParaRPr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42" name="Google Shape;542;p4"/>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541" name="Google Shape;541;p4"/>
          <p:cNvPicPr preferRelativeResize="0"/>
          <p:nvPr/>
        </p:nvPicPr>
        <p:blipFill>
          <a:blip r:embed="rId3">
            <a:alphaModFix/>
          </a:blip>
          <a:stretch>
            <a:fillRect/>
          </a:stretch>
        </p:blipFill>
        <p:spPr>
          <a:xfrm>
            <a:off x="1306799" y="970879"/>
            <a:ext cx="9578401" cy="319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7FD53E-1515-28AA-5E4A-B416CF6B54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
        <p:nvSpPr>
          <p:cNvPr id="7" name="Google Shape;753;g1583d6efcf7_0_155">
            <a:extLst>
              <a:ext uri="{FF2B5EF4-FFF2-40B4-BE49-F238E27FC236}">
                <a16:creationId xmlns:a16="http://schemas.microsoft.com/office/drawing/2014/main" id="{B89068EB-5D5C-9B48-7449-819932EF6968}"/>
              </a:ext>
            </a:extLst>
          </p:cNvPr>
          <p:cNvSpPr txBox="1">
            <a:spLocks/>
          </p:cNvSpPr>
          <p:nvPr/>
        </p:nvSpPr>
        <p:spPr>
          <a:xfrm>
            <a:off x="1048370" y="3641033"/>
            <a:ext cx="5989810" cy="3533489"/>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#5 </a:t>
            </a:r>
            <a:r>
              <a:rPr lang="en-US" sz="2800" b="1" dirty="0">
                <a:solidFill>
                  <a:schemeClr val="accent2"/>
                </a:solidFill>
                <a:latin typeface="Times New Roman" panose="02020603050405020304" pitchFamily="18" charset="0"/>
                <a:cs typeface="Times New Roman" panose="02020603050405020304" pitchFamily="18" charset="0"/>
              </a:rPr>
              <a:t>Yard</a:t>
            </a:r>
            <a:r>
              <a:rPr lang="en-US" sz="2800" dirty="0">
                <a:solidFill>
                  <a:schemeClr val="accent2"/>
                </a:solidFill>
                <a:latin typeface="Times New Roman" panose="02020603050405020304" pitchFamily="18" charset="0"/>
                <a:cs typeface="Times New Roman" panose="02020603050405020304" pitchFamily="18" charset="0"/>
              </a:rPr>
              <a:t> </a:t>
            </a:r>
            <a:r>
              <a:rPr lang="en-US" sz="2800" b="1" dirty="0">
                <a:solidFill>
                  <a:schemeClr val="accent2"/>
                </a:solidFill>
                <a:latin typeface="Times New Roman" panose="02020603050405020304" pitchFamily="18" charset="0"/>
                <a:cs typeface="Times New Roman" panose="02020603050405020304" pitchFamily="18" charset="0"/>
              </a:rPr>
              <a:t>Signage</a:t>
            </a:r>
          </a:p>
          <a:p>
            <a:pPr>
              <a:lnSpc>
                <a:spcPct val="120000"/>
              </a:lnSpc>
            </a:pPr>
            <a:endParaRPr lang="en-US" sz="2400" b="1"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400" dirty="0">
                <a:solidFill>
                  <a:schemeClr val="accent2"/>
                </a:solidFill>
                <a:latin typeface="Times New Roman" panose="02020603050405020304" pitchFamily="18" charset="0"/>
                <a:cs typeface="Times New Roman" panose="02020603050405020304" pitchFamily="18" charset="0"/>
              </a:rPr>
              <a:t>Political Signs are allowed six weeks prior to an election but must be down with seven days after the election.</a:t>
            </a:r>
          </a:p>
          <a:p>
            <a:pPr>
              <a:lnSpc>
                <a:spcPct val="120000"/>
              </a:lnSpc>
            </a:pPr>
            <a:endParaRPr lang="en-US" sz="2400" b="1"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400" dirty="0">
                <a:solidFill>
                  <a:schemeClr val="accent2"/>
                </a:solidFill>
                <a:latin typeface="Times New Roman" panose="02020603050405020304" pitchFamily="18" charset="0"/>
                <a:cs typeface="Times New Roman" panose="02020603050405020304" pitchFamily="18" charset="0"/>
              </a:rPr>
              <a:t>Business Signs are not allowed at the entrances to the Waterford Homeowners’ Association or on home property.  This include REALTOR signs. </a:t>
            </a:r>
          </a:p>
          <a:p>
            <a:pPr>
              <a:lnSpc>
                <a:spcPct val="120000"/>
              </a:lnSpc>
            </a:pPr>
            <a:endParaRPr lang="en-US" sz="2400"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400" dirty="0">
                <a:solidFill>
                  <a:schemeClr val="accent2"/>
                </a:solidFill>
                <a:latin typeface="Times New Roman" panose="02020603050405020304" pitchFamily="18" charset="0"/>
                <a:cs typeface="Times New Roman" panose="02020603050405020304" pitchFamily="18" charset="0"/>
              </a:rPr>
              <a:t>These business will be notified and asked to take them down.</a:t>
            </a:r>
          </a:p>
          <a:p>
            <a:pPr>
              <a:lnSpc>
                <a:spcPct val="120000"/>
              </a:lnSpc>
            </a:pPr>
            <a:endParaRPr lang="en-US" sz="2400" dirty="0">
              <a:solidFill>
                <a:schemeClr val="accent2"/>
              </a:solidFill>
              <a:latin typeface="Times New Roman" panose="02020603050405020304" pitchFamily="18" charset="0"/>
              <a:cs typeface="Times New Roman" panose="02020603050405020304" pitchFamily="18" charset="0"/>
            </a:endParaRPr>
          </a:p>
          <a:p>
            <a:pPr lvl="1">
              <a:lnSpc>
                <a:spcPct val="120000"/>
              </a:lnSpc>
            </a:pPr>
            <a:endParaRPr lang="en-US" sz="900" dirty="0">
              <a:solidFill>
                <a:schemeClr val="accent2"/>
              </a:solidFill>
              <a:latin typeface="Times New Roman" panose="02020603050405020304" pitchFamily="18" charset="0"/>
              <a:cs typeface="Times New Roman" panose="02020603050405020304" pitchFamily="18" charset="0"/>
            </a:endParaRPr>
          </a:p>
          <a:p>
            <a:pPr>
              <a:lnSpc>
                <a:spcPct val="120000"/>
              </a:lnSpc>
            </a:pPr>
            <a:endParaRPr lang="en-US" sz="2400" dirty="0">
              <a:solidFill>
                <a:schemeClr val="accent2"/>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5C53783-929F-40F1-F8EF-B1208FA43AFD}"/>
              </a:ext>
            </a:extLst>
          </p:cNvPr>
          <p:cNvPicPr>
            <a:picLocks noChangeAspect="1"/>
          </p:cNvPicPr>
          <p:nvPr/>
        </p:nvPicPr>
        <p:blipFill>
          <a:blip r:embed="rId3">
            <a:duotone>
              <a:schemeClr val="accent2">
                <a:shade val="45000"/>
                <a:satMod val="135000"/>
              </a:schemeClr>
              <a:prstClr val="white"/>
            </a:duotone>
          </a:blip>
          <a:stretch>
            <a:fillRect/>
          </a:stretch>
        </p:blipFill>
        <p:spPr>
          <a:xfrm rot="699744">
            <a:off x="7301987" y="1699324"/>
            <a:ext cx="4240450" cy="3043146"/>
          </a:xfrm>
          <a:prstGeom prst="rect">
            <a:avLst/>
          </a:prstGeom>
        </p:spPr>
      </p:pic>
    </p:spTree>
    <p:extLst>
      <p:ext uri="{BB962C8B-B14F-4D97-AF65-F5344CB8AC3E}">
        <p14:creationId xmlns:p14="http://schemas.microsoft.com/office/powerpoint/2010/main" val="45767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6B6161-8F23-3DD2-FBEB-083640A986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
        <p:nvSpPr>
          <p:cNvPr id="6" name="Google Shape;753;g1583d6efcf7_0_155">
            <a:extLst>
              <a:ext uri="{FF2B5EF4-FFF2-40B4-BE49-F238E27FC236}">
                <a16:creationId xmlns:a16="http://schemas.microsoft.com/office/drawing/2014/main" id="{7EEF184F-E8BF-95D7-BF21-C193795C9C74}"/>
              </a:ext>
            </a:extLst>
          </p:cNvPr>
          <p:cNvSpPr txBox="1">
            <a:spLocks/>
          </p:cNvSpPr>
          <p:nvPr/>
        </p:nvSpPr>
        <p:spPr>
          <a:xfrm>
            <a:off x="1589886" y="2159850"/>
            <a:ext cx="7609870"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#6  </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We are continuing the development of the website to facilitate online requests to the  Architectural Control Committee Approvals.</a:t>
            </a:r>
          </a:p>
          <a:p>
            <a:pPr>
              <a:lnSpc>
                <a:spcPct val="120000"/>
              </a:lnSpc>
            </a:pPr>
            <a:endParaRPr lang="en-US" sz="2800" dirty="0">
              <a:solidFill>
                <a:schemeClr val="accent2"/>
              </a:solidFill>
              <a:latin typeface="Times New Roman" panose="02020603050405020304" pitchFamily="18" charset="0"/>
              <a:cs typeface="Times New Roman" panose="02020603050405020304" pitchFamily="18" charset="0"/>
            </a:endParaRPr>
          </a:p>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We want to be able to let members know exactly what they need to submit to get a project approved.</a:t>
            </a:r>
          </a:p>
        </p:txBody>
      </p:sp>
      <p:sp>
        <p:nvSpPr>
          <p:cNvPr id="7" name="Google Shape;761;g1583d6efcf7_0_160">
            <a:extLst>
              <a:ext uri="{FF2B5EF4-FFF2-40B4-BE49-F238E27FC236}">
                <a16:creationId xmlns:a16="http://schemas.microsoft.com/office/drawing/2014/main" id="{3E72E8D5-98E8-8AB0-8610-70A065C6A797}"/>
              </a:ext>
            </a:extLst>
          </p:cNvPr>
          <p:cNvSpPr txBox="1"/>
          <p:nvPr/>
        </p:nvSpPr>
        <p:spPr>
          <a:xfrm>
            <a:off x="2206421" y="1459270"/>
            <a:ext cx="6376800" cy="615523"/>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chemeClr val="accent2">
                    <a:lumMod val="75000"/>
                  </a:schemeClr>
                </a:solidFill>
                <a:latin typeface="Times New Roman"/>
                <a:ea typeface="Times New Roman"/>
                <a:cs typeface="Times New Roman"/>
                <a:sym typeface="Times New Roman"/>
              </a:rPr>
              <a:t>Online ACC Requests</a:t>
            </a:r>
            <a:endParaRPr sz="2800" i="1" dirty="0">
              <a:solidFill>
                <a:schemeClr val="accent2">
                  <a:lumMod val="75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169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6B6161-8F23-3DD2-FBEB-083640A986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
        <p:nvSpPr>
          <p:cNvPr id="7" name="Google Shape;761;g1583d6efcf7_0_160">
            <a:extLst>
              <a:ext uri="{FF2B5EF4-FFF2-40B4-BE49-F238E27FC236}">
                <a16:creationId xmlns:a16="http://schemas.microsoft.com/office/drawing/2014/main" id="{3E72E8D5-98E8-8AB0-8610-70A065C6A797}"/>
              </a:ext>
            </a:extLst>
          </p:cNvPr>
          <p:cNvSpPr txBox="1"/>
          <p:nvPr/>
        </p:nvSpPr>
        <p:spPr>
          <a:xfrm>
            <a:off x="1269790" y="3121238"/>
            <a:ext cx="6376800" cy="615523"/>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800" b="1" i="1" dirty="0">
                <a:solidFill>
                  <a:schemeClr val="accent2">
                    <a:lumMod val="75000"/>
                  </a:schemeClr>
                </a:solidFill>
                <a:latin typeface="Times New Roman"/>
                <a:ea typeface="Times New Roman"/>
                <a:cs typeface="Times New Roman"/>
                <a:sym typeface="Times New Roman"/>
              </a:rPr>
              <a:t>Burgundy</a:t>
            </a:r>
            <a:r>
              <a:rPr lang="en-US" sz="2200" b="1" i="1" dirty="0">
                <a:solidFill>
                  <a:schemeClr val="accent2">
                    <a:lumMod val="75000"/>
                  </a:schemeClr>
                </a:solidFill>
                <a:latin typeface="Times New Roman"/>
                <a:ea typeface="Times New Roman"/>
                <a:cs typeface="Times New Roman"/>
                <a:sym typeface="Times New Roman"/>
              </a:rPr>
              <a:t> </a:t>
            </a:r>
            <a:r>
              <a:rPr lang="en-US" sz="2800" b="1" i="1" dirty="0">
                <a:solidFill>
                  <a:schemeClr val="accent2">
                    <a:lumMod val="75000"/>
                  </a:schemeClr>
                </a:solidFill>
                <a:latin typeface="Times New Roman"/>
                <a:ea typeface="Times New Roman"/>
                <a:cs typeface="Times New Roman"/>
                <a:sym typeface="Times New Roman"/>
              </a:rPr>
              <a:t>Project</a:t>
            </a:r>
            <a:endParaRPr sz="2200" i="1" dirty="0">
              <a:solidFill>
                <a:schemeClr val="accent2">
                  <a:lumMod val="75000"/>
                </a:schemeClr>
              </a:solidFill>
              <a:latin typeface="Times New Roman"/>
              <a:ea typeface="Times New Roman"/>
              <a:cs typeface="Times New Roman"/>
              <a:sym typeface="Times New Roman"/>
            </a:endParaRPr>
          </a:p>
        </p:txBody>
      </p:sp>
      <p:pic>
        <p:nvPicPr>
          <p:cNvPr id="3" name="Picture 2" descr="Watercolor of trees and a lake&#10;&#10;Description automatically generated">
            <a:extLst>
              <a:ext uri="{FF2B5EF4-FFF2-40B4-BE49-F238E27FC236}">
                <a16:creationId xmlns:a16="http://schemas.microsoft.com/office/drawing/2014/main" id="{759126B5-963E-AB14-082F-C100FC45C1D0}"/>
              </a:ext>
            </a:extLst>
          </p:cNvPr>
          <p:cNvPicPr>
            <a:picLocks noChangeAspect="1"/>
          </p:cNvPicPr>
          <p:nvPr/>
        </p:nvPicPr>
        <p:blipFill>
          <a:blip r:embed="rId3"/>
          <a:stretch>
            <a:fillRect/>
          </a:stretch>
        </p:blipFill>
        <p:spPr>
          <a:xfrm>
            <a:off x="4183331" y="0"/>
            <a:ext cx="4962525" cy="6858000"/>
          </a:xfrm>
          <a:prstGeom prst="rect">
            <a:avLst/>
          </a:prstGeom>
        </p:spPr>
      </p:pic>
      <p:sp>
        <p:nvSpPr>
          <p:cNvPr id="6" name="Google Shape;753;g1583d6efcf7_0_155">
            <a:extLst>
              <a:ext uri="{FF2B5EF4-FFF2-40B4-BE49-F238E27FC236}">
                <a16:creationId xmlns:a16="http://schemas.microsoft.com/office/drawing/2014/main" id="{7EEF184F-E8BF-95D7-BF21-C193795C9C74}"/>
              </a:ext>
            </a:extLst>
          </p:cNvPr>
          <p:cNvSpPr txBox="1">
            <a:spLocks/>
          </p:cNvSpPr>
          <p:nvPr/>
        </p:nvSpPr>
        <p:spPr>
          <a:xfrm>
            <a:off x="804001" y="2259399"/>
            <a:ext cx="5710994"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#7 </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Plant more trees at the end of Burgundy on the west side to help muffle noise from Sunnyside </a:t>
            </a:r>
          </a:p>
        </p:txBody>
      </p:sp>
    </p:spTree>
    <p:extLst>
      <p:ext uri="{BB962C8B-B14F-4D97-AF65-F5344CB8AC3E}">
        <p14:creationId xmlns:p14="http://schemas.microsoft.com/office/powerpoint/2010/main" val="237988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6B6161-8F23-3DD2-FBEB-083640A986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
        <p:nvSpPr>
          <p:cNvPr id="6" name="Google Shape;753;g1583d6efcf7_0_155">
            <a:extLst>
              <a:ext uri="{FF2B5EF4-FFF2-40B4-BE49-F238E27FC236}">
                <a16:creationId xmlns:a16="http://schemas.microsoft.com/office/drawing/2014/main" id="{7EEF184F-E8BF-95D7-BF21-C193795C9C74}"/>
              </a:ext>
            </a:extLst>
          </p:cNvPr>
          <p:cNvSpPr txBox="1">
            <a:spLocks/>
          </p:cNvSpPr>
          <p:nvPr/>
        </p:nvSpPr>
        <p:spPr>
          <a:xfrm>
            <a:off x="2377929" y="936673"/>
            <a:ext cx="4863964"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#9 </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Install a solar power system on the north entrance island to facilitate holiday lights.</a:t>
            </a:r>
          </a:p>
        </p:txBody>
      </p:sp>
      <p:sp>
        <p:nvSpPr>
          <p:cNvPr id="7" name="Google Shape;761;g1583d6efcf7_0_160">
            <a:extLst>
              <a:ext uri="{FF2B5EF4-FFF2-40B4-BE49-F238E27FC236}">
                <a16:creationId xmlns:a16="http://schemas.microsoft.com/office/drawing/2014/main" id="{3E72E8D5-98E8-8AB0-8610-70A065C6A797}"/>
              </a:ext>
            </a:extLst>
          </p:cNvPr>
          <p:cNvSpPr txBox="1"/>
          <p:nvPr/>
        </p:nvSpPr>
        <p:spPr>
          <a:xfrm>
            <a:off x="2987529" y="1800096"/>
            <a:ext cx="6376800" cy="615523"/>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800" b="1" i="1" dirty="0">
                <a:solidFill>
                  <a:schemeClr val="accent2">
                    <a:lumMod val="75000"/>
                  </a:schemeClr>
                </a:solidFill>
                <a:latin typeface="Times New Roman"/>
                <a:ea typeface="Times New Roman"/>
                <a:cs typeface="Times New Roman"/>
                <a:sym typeface="Times New Roman"/>
              </a:rPr>
              <a:t>Holiday Lights</a:t>
            </a:r>
            <a:endParaRPr sz="2800" i="1" dirty="0">
              <a:solidFill>
                <a:schemeClr val="accent2">
                  <a:lumMod val="75000"/>
                </a:schemeClr>
              </a:solidFill>
              <a:latin typeface="Times New Roman"/>
              <a:ea typeface="Times New Roman"/>
              <a:cs typeface="Times New Roman"/>
              <a:sym typeface="Times New Roman"/>
            </a:endParaRPr>
          </a:p>
        </p:txBody>
      </p:sp>
      <p:pic>
        <p:nvPicPr>
          <p:cNvPr id="8" name="Picture 7" descr="A solar panel on a stand&#10;&#10;Description automatically generated">
            <a:extLst>
              <a:ext uri="{FF2B5EF4-FFF2-40B4-BE49-F238E27FC236}">
                <a16:creationId xmlns:a16="http://schemas.microsoft.com/office/drawing/2014/main" id="{D3415608-E481-DC3C-A00F-121E1E842E7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70871" y="1699182"/>
            <a:ext cx="2743200" cy="2743200"/>
          </a:xfrm>
          <a:prstGeom prst="rect">
            <a:avLst/>
          </a:prstGeom>
        </p:spPr>
      </p:pic>
    </p:spTree>
    <p:extLst>
      <p:ext uri="{BB962C8B-B14F-4D97-AF65-F5344CB8AC3E}">
        <p14:creationId xmlns:p14="http://schemas.microsoft.com/office/powerpoint/2010/main" val="32077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209B-D7AD-BF0A-2183-E9A89FFA897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9A0B89ED-49D0-7496-9C3A-C8345F472926}"/>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56A4E8BC-187E-35D0-8CCA-6BCE1625D79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CAF8270-DA98-DA06-2582-095F15F9E82D}"/>
              </a:ext>
            </a:extLst>
          </p:cNvPr>
          <p:cNvSpPr>
            <a:spLocks noGrp="1"/>
          </p:cNvSpPr>
          <p:nvPr>
            <p:ph type="sldNum" idx="12"/>
          </p:nvPr>
        </p:nvSpPr>
        <p:spPr/>
        <p:txBody>
          <a:bodyPr/>
          <a:lstStyle/>
          <a:p>
            <a:fld id="{00000000-1234-1234-1234-123412341234}" type="slidenum">
              <a:rPr lang="en-US" smtClean="0"/>
              <a:pPr/>
              <a:t>44</a:t>
            </a:fld>
            <a:endParaRPr lang="en-US" dirty="0"/>
          </a:p>
        </p:txBody>
      </p:sp>
      <p:sp>
        <p:nvSpPr>
          <p:cNvPr id="6" name="Google Shape;753;g1583d6efcf7_0_155">
            <a:extLst>
              <a:ext uri="{FF2B5EF4-FFF2-40B4-BE49-F238E27FC236}">
                <a16:creationId xmlns:a16="http://schemas.microsoft.com/office/drawing/2014/main" id="{B147CF59-87D3-82BF-58CE-DCD6CB8E55A7}"/>
              </a:ext>
            </a:extLst>
          </p:cNvPr>
          <p:cNvSpPr txBox="1">
            <a:spLocks/>
          </p:cNvSpPr>
          <p:nvPr/>
        </p:nvSpPr>
        <p:spPr>
          <a:xfrm>
            <a:off x="1103082" y="2671687"/>
            <a:ext cx="4863964"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800" dirty="0">
                <a:solidFill>
                  <a:schemeClr val="accent2"/>
                </a:solidFill>
                <a:latin typeface="Times New Roman" panose="02020603050405020304" pitchFamily="18" charset="0"/>
                <a:cs typeface="Times New Roman" panose="02020603050405020304" pitchFamily="18" charset="0"/>
              </a:rPr>
              <a:t>#10</a:t>
            </a:r>
            <a:br>
              <a:rPr lang="en-US" sz="2800" dirty="0">
                <a:solidFill>
                  <a:schemeClr val="accent2"/>
                </a:solidFill>
                <a:latin typeface="Times New Roman" panose="02020603050405020304" pitchFamily="18" charset="0"/>
                <a:cs typeface="Times New Roman" panose="02020603050405020304" pitchFamily="18" charset="0"/>
              </a:rPr>
            </a:br>
            <a:r>
              <a:rPr lang="en-US" sz="2800" dirty="0">
                <a:solidFill>
                  <a:schemeClr val="accent2"/>
                </a:solidFill>
                <a:latin typeface="Times New Roman" panose="02020603050405020304" pitchFamily="18" charset="0"/>
                <a:cs typeface="Times New Roman" panose="02020603050405020304" pitchFamily="18" charset="0"/>
              </a:rPr>
              <a:t>Update and upgrade the signs at both entrances. </a:t>
            </a:r>
          </a:p>
        </p:txBody>
      </p:sp>
      <p:pic>
        <p:nvPicPr>
          <p:cNvPr id="7" name="Picture Placeholder 5">
            <a:extLst>
              <a:ext uri="{FF2B5EF4-FFF2-40B4-BE49-F238E27FC236}">
                <a16:creationId xmlns:a16="http://schemas.microsoft.com/office/drawing/2014/main" id="{C7C9925F-8CAD-2BA7-7B21-B53D0F69DBB0}"/>
              </a:ext>
            </a:extLst>
          </p:cNvPr>
          <p:cNvPicPr>
            <a:picLocks noChangeAspect="1"/>
          </p:cNvPicPr>
          <p:nvPr/>
        </p:nvPicPr>
        <p:blipFill>
          <a:blip r:embed="rId3"/>
          <a:srcRect l="21474" r="36624" b="60749"/>
          <a:stretch/>
        </p:blipFill>
        <p:spPr>
          <a:xfrm>
            <a:off x="594360" y="649228"/>
            <a:ext cx="5372686" cy="2691850"/>
          </a:xfrm>
          <a:prstGeom prst="rect">
            <a:avLst/>
          </a:prstGeom>
          <a:noFill/>
          <a:ln>
            <a:noFill/>
          </a:ln>
          <a:effectLst>
            <a:softEdge rad="112500"/>
          </a:effectLst>
        </p:spPr>
      </p:pic>
    </p:spTree>
    <p:extLst>
      <p:ext uri="{BB962C8B-B14F-4D97-AF65-F5344CB8AC3E}">
        <p14:creationId xmlns:p14="http://schemas.microsoft.com/office/powerpoint/2010/main" val="141687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C9BD4-D3BE-807E-6191-7FD3354160D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3D530D5-DF3A-1F34-882F-6DE65AEDADD5}"/>
              </a:ext>
            </a:extLst>
          </p:cNvPr>
          <p:cNvSpPr>
            <a:spLocks noGrp="1"/>
          </p:cNvSpPr>
          <p:nvPr>
            <p:ph type="body" idx="1"/>
          </p:nvPr>
        </p:nvSpPr>
        <p:spPr>
          <a:xfrm>
            <a:off x="981221" y="4309634"/>
            <a:ext cx="8491025" cy="2286000"/>
          </a:xfrm>
        </p:spPr>
        <p:txBody>
          <a:bodyPr>
            <a:normAutofit/>
          </a:bodyPr>
          <a:lstStyle/>
          <a:p>
            <a:r>
              <a:rPr lang="en-US" sz="2800" dirty="0">
                <a:solidFill>
                  <a:srgbClr val="3076A4"/>
                </a:solidFill>
                <a:latin typeface="Times New Roman" panose="02020603050405020304" pitchFamily="18" charset="0"/>
                <a:cs typeface="Times New Roman" panose="02020603050405020304" pitchFamily="18" charset="0"/>
              </a:rPr>
              <a:t>#11</a:t>
            </a:r>
          </a:p>
          <a:p>
            <a:r>
              <a:rPr lang="en-US" sz="2800" dirty="0">
                <a:solidFill>
                  <a:srgbClr val="3076A4"/>
                </a:solidFill>
                <a:latin typeface="Times New Roman" panose="02020603050405020304" pitchFamily="18" charset="0"/>
                <a:cs typeface="Times New Roman" panose="02020603050405020304" pitchFamily="18" charset="0"/>
              </a:rPr>
              <a:t>New plants at Waterford Homeowners’ Association entrances, possibly some large rocks</a:t>
            </a:r>
          </a:p>
        </p:txBody>
      </p:sp>
      <p:sp>
        <p:nvSpPr>
          <p:cNvPr id="5" name="Slide Number Placeholder 4">
            <a:extLst>
              <a:ext uri="{FF2B5EF4-FFF2-40B4-BE49-F238E27FC236}">
                <a16:creationId xmlns:a16="http://schemas.microsoft.com/office/drawing/2014/main" id="{C57A6356-5B26-6DB3-9ED7-F8D4759B578F}"/>
              </a:ext>
            </a:extLst>
          </p:cNvPr>
          <p:cNvSpPr>
            <a:spLocks noGrp="1"/>
          </p:cNvSpPr>
          <p:nvPr>
            <p:ph type="sldNum" idx="12"/>
          </p:nvPr>
        </p:nvSpPr>
        <p:spPr/>
        <p:txBody>
          <a:bodyPr/>
          <a:lstStyle/>
          <a:p>
            <a:fld id="{00000000-1234-1234-1234-123412341234}" type="slidenum">
              <a:rPr lang="en-US" smtClean="0"/>
              <a:pPr/>
              <a:t>45</a:t>
            </a:fld>
            <a:endParaRPr lang="en-US" dirty="0"/>
          </a:p>
        </p:txBody>
      </p:sp>
      <p:pic>
        <p:nvPicPr>
          <p:cNvPr id="6" name="Picture Placeholder 5">
            <a:extLst>
              <a:ext uri="{FF2B5EF4-FFF2-40B4-BE49-F238E27FC236}">
                <a16:creationId xmlns:a16="http://schemas.microsoft.com/office/drawing/2014/main" id="{F02C288B-03C1-11B3-2A04-E535F8C61BF8}"/>
              </a:ext>
            </a:extLst>
          </p:cNvPr>
          <p:cNvPicPr>
            <a:picLocks noGrp="1" noChangeAspect="1"/>
          </p:cNvPicPr>
          <p:nvPr>
            <p:ph type="pic" idx="2"/>
          </p:nvPr>
        </p:nvPicPr>
        <p:blipFill>
          <a:blip r:embed="rId3"/>
          <a:srcRect l="21474" r="21474" b="44616"/>
          <a:stretch/>
        </p:blipFill>
        <p:spPr>
          <a:xfrm>
            <a:off x="594360" y="649227"/>
            <a:ext cx="7315200" cy="3798277"/>
          </a:xfrm>
          <a:prstGeom prst="rect">
            <a:avLst/>
          </a:prstGeom>
          <a:ln>
            <a:noFill/>
          </a:ln>
          <a:effectLst>
            <a:softEdge rad="112500"/>
          </a:effectLst>
        </p:spPr>
      </p:pic>
    </p:spTree>
    <p:extLst>
      <p:ext uri="{BB962C8B-B14F-4D97-AF65-F5344CB8AC3E}">
        <p14:creationId xmlns:p14="http://schemas.microsoft.com/office/powerpoint/2010/main" val="197324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layground in a park&#10;&#10;Description automatically generated">
            <a:extLst>
              <a:ext uri="{FF2B5EF4-FFF2-40B4-BE49-F238E27FC236}">
                <a16:creationId xmlns:a16="http://schemas.microsoft.com/office/drawing/2014/main" id="{D01DD997-B338-8B96-AF1D-B391F639D84A}"/>
              </a:ext>
            </a:extLst>
          </p:cNvPr>
          <p:cNvPicPr>
            <a:picLocks noGrp="1" noChangeAspect="1"/>
          </p:cNvPicPr>
          <p:nvPr>
            <p:ph type="pic" idx="2"/>
          </p:nvPr>
        </p:nvPicPr>
        <p:blipFill>
          <a:blip r:embed="rId3"/>
          <a:srcRect l="15256" t="1" r="4744" b="35042"/>
          <a:stretch/>
        </p:blipFill>
        <p:spPr>
          <a:xfrm>
            <a:off x="215900" y="0"/>
            <a:ext cx="7315200" cy="4454769"/>
          </a:xfrm>
          <a:prstGeom prst="rect">
            <a:avLst/>
          </a:prstGeom>
          <a:ln>
            <a:noFill/>
          </a:ln>
          <a:effectLst>
            <a:softEdge rad="112500"/>
          </a:effectLst>
        </p:spPr>
      </p:pic>
      <p:sp>
        <p:nvSpPr>
          <p:cNvPr id="4" name="Text Placeholder 3">
            <a:extLst>
              <a:ext uri="{FF2B5EF4-FFF2-40B4-BE49-F238E27FC236}">
                <a16:creationId xmlns:a16="http://schemas.microsoft.com/office/drawing/2014/main" id="{D87C3792-7656-F873-26B7-3E7E839D53F2}"/>
              </a:ext>
            </a:extLst>
          </p:cNvPr>
          <p:cNvSpPr>
            <a:spLocks noGrp="1"/>
          </p:cNvSpPr>
          <p:nvPr>
            <p:ph type="body" idx="1"/>
          </p:nvPr>
        </p:nvSpPr>
        <p:spPr>
          <a:xfrm>
            <a:off x="1324708" y="4722524"/>
            <a:ext cx="7901354" cy="1760338"/>
          </a:xfrm>
        </p:spPr>
        <p:txBody>
          <a:bodyPr>
            <a:normAutofit fontScale="92500" lnSpcReduction="20000"/>
          </a:bodyPr>
          <a:lstStyle/>
          <a:p>
            <a:pPr>
              <a:lnSpc>
                <a:spcPct val="120000"/>
              </a:lnSpc>
            </a:pPr>
            <a:r>
              <a:rPr lang="en-US" sz="2800" dirty="0">
                <a:solidFill>
                  <a:srgbClr val="3076A4"/>
                </a:solidFill>
                <a:latin typeface="Times New Roman" panose="02020603050405020304" pitchFamily="18" charset="0"/>
                <a:cs typeface="Times New Roman" panose="02020603050405020304" pitchFamily="18" charset="0"/>
              </a:rPr>
              <a:t>#12</a:t>
            </a:r>
          </a:p>
          <a:p>
            <a:pPr>
              <a:lnSpc>
                <a:spcPct val="120000"/>
              </a:lnSpc>
            </a:pPr>
            <a:r>
              <a:rPr lang="en-US" sz="2800" dirty="0">
                <a:solidFill>
                  <a:srgbClr val="3076A4"/>
                </a:solidFill>
                <a:latin typeface="Times New Roman" panose="02020603050405020304" pitchFamily="18" charset="0"/>
                <a:cs typeface="Times New Roman" panose="02020603050405020304" pitchFamily="18" charset="0"/>
              </a:rPr>
              <a:t>Facilitate with the City of Idaho Falls </a:t>
            </a:r>
          </a:p>
          <a:p>
            <a:pPr>
              <a:lnSpc>
                <a:spcPct val="120000"/>
              </a:lnSpc>
            </a:pPr>
            <a:r>
              <a:rPr lang="en-US" sz="2800" dirty="0">
                <a:solidFill>
                  <a:srgbClr val="3076A4"/>
                </a:solidFill>
                <a:latin typeface="Times New Roman" panose="02020603050405020304" pitchFamily="18" charset="0"/>
                <a:cs typeface="Times New Roman" panose="02020603050405020304" pitchFamily="18" charset="0"/>
              </a:rPr>
              <a:t>an ADA entrance to the playground/picnic area </a:t>
            </a:r>
          </a:p>
        </p:txBody>
      </p:sp>
      <p:sp>
        <p:nvSpPr>
          <p:cNvPr id="5" name="Slide Number Placeholder 4">
            <a:extLst>
              <a:ext uri="{FF2B5EF4-FFF2-40B4-BE49-F238E27FC236}">
                <a16:creationId xmlns:a16="http://schemas.microsoft.com/office/drawing/2014/main" id="{855572A8-1ACE-024F-3B37-35D6E100C190}"/>
              </a:ext>
            </a:extLst>
          </p:cNvPr>
          <p:cNvSpPr>
            <a:spLocks noGrp="1"/>
          </p:cNvSpPr>
          <p:nvPr>
            <p:ph type="sldNum" idx="12"/>
          </p:nvPr>
        </p:nvSpPr>
        <p:spPr/>
        <p:txBody>
          <a:bodyPr/>
          <a:lstStyle/>
          <a:p>
            <a:fld id="{00000000-1234-1234-1234-123412341234}" type="slidenum">
              <a:rPr lang="en-US" smtClean="0"/>
              <a:pPr/>
              <a:t>46</a:t>
            </a:fld>
            <a:endParaRPr lang="en-US" dirty="0"/>
          </a:p>
        </p:txBody>
      </p:sp>
    </p:spTree>
    <p:extLst>
      <p:ext uri="{BB962C8B-B14F-4D97-AF65-F5344CB8AC3E}">
        <p14:creationId xmlns:p14="http://schemas.microsoft.com/office/powerpoint/2010/main" val="23903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9"/>
          <p:cNvSpPr txBox="1">
            <a:spLocks noGrp="1"/>
          </p:cNvSpPr>
          <p:nvPr>
            <p:ph type="title"/>
          </p:nvPr>
        </p:nvSpPr>
        <p:spPr>
          <a:xfrm>
            <a:off x="788406" y="1336385"/>
            <a:ext cx="9601200" cy="81492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4800" b="1" dirty="0">
                <a:latin typeface="Times New Roman" panose="02020603050405020304" pitchFamily="18" charset="0"/>
                <a:cs typeface="Times New Roman" panose="02020603050405020304" pitchFamily="18" charset="0"/>
              </a:rPr>
              <a:t>Homeowner Input</a:t>
            </a:r>
            <a:endParaRPr sz="4800" b="1" dirty="0">
              <a:latin typeface="Times New Roman" panose="02020603050405020304" pitchFamily="18" charset="0"/>
              <a:cs typeface="Times New Roman" panose="02020603050405020304" pitchFamily="18" charset="0"/>
            </a:endParaRPr>
          </a:p>
        </p:txBody>
      </p:sp>
      <p:sp>
        <p:nvSpPr>
          <p:cNvPr id="793" name="Google Shape;793;p19"/>
          <p:cNvSpPr txBox="1">
            <a:spLocks noGrp="1"/>
          </p:cNvSpPr>
          <p:nvPr>
            <p:ph type="body" idx="1"/>
          </p:nvPr>
        </p:nvSpPr>
        <p:spPr>
          <a:xfrm>
            <a:off x="2341307" y="2531237"/>
            <a:ext cx="9601200" cy="10434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40000"/>
              </a:lnSpc>
              <a:spcBef>
                <a:spcPts val="0"/>
              </a:spcBef>
              <a:spcAft>
                <a:spcPts val="0"/>
              </a:spcAft>
              <a:buSzPts val="2400"/>
              <a:buNone/>
            </a:pPr>
            <a:r>
              <a:rPr lang="en-US" sz="12800" dirty="0">
                <a:solidFill>
                  <a:schemeClr val="accent2">
                    <a:lumMod val="75000"/>
                  </a:schemeClr>
                </a:solidFill>
                <a:latin typeface="Times New Roman" panose="02020603050405020304" pitchFamily="18" charset="0"/>
                <a:cs typeface="Times New Roman" panose="02020603050405020304" pitchFamily="18" charset="0"/>
              </a:rPr>
              <a:t>What’s on your mind?</a:t>
            </a:r>
          </a:p>
          <a:p>
            <a:pPr marL="0" lvl="0" indent="0" algn="l" rtl="0">
              <a:lnSpc>
                <a:spcPct val="140000"/>
              </a:lnSpc>
              <a:spcBef>
                <a:spcPts val="0"/>
              </a:spcBef>
              <a:spcAft>
                <a:spcPts val="0"/>
              </a:spcAft>
              <a:buSzPts val="2400"/>
              <a:buNone/>
            </a:pPr>
            <a:endParaRPr lang="en-US" sz="12800" dirty="0">
              <a:solidFill>
                <a:schemeClr val="accent2">
                  <a:lumMod val="75000"/>
                </a:schemeClr>
              </a:solidFill>
              <a:latin typeface="Times New Roman" panose="02020603050405020304" pitchFamily="18" charset="0"/>
              <a:cs typeface="Times New Roman" panose="02020603050405020304" pitchFamily="18" charset="0"/>
            </a:endParaRPr>
          </a:p>
          <a:p>
            <a:pPr marL="0" lvl="0" indent="0" algn="l" rtl="0">
              <a:lnSpc>
                <a:spcPct val="140000"/>
              </a:lnSpc>
              <a:spcBef>
                <a:spcPts val="0"/>
              </a:spcBef>
              <a:spcAft>
                <a:spcPts val="0"/>
              </a:spcAft>
              <a:buSzPts val="2400"/>
              <a:buNone/>
            </a:pPr>
            <a:r>
              <a:rPr lang="en-US" sz="12800" dirty="0">
                <a:solidFill>
                  <a:schemeClr val="accent2">
                    <a:lumMod val="75000"/>
                  </a:schemeClr>
                </a:solidFill>
                <a:latin typeface="Times New Roman" panose="02020603050405020304" pitchFamily="18" charset="0"/>
                <a:cs typeface="Times New Roman" panose="02020603050405020304" pitchFamily="18" charset="0"/>
              </a:rPr>
              <a:t>Comments</a:t>
            </a:r>
          </a:p>
          <a:p>
            <a:pPr marL="0" lvl="0" indent="0" algn="l" rtl="0">
              <a:lnSpc>
                <a:spcPct val="140000"/>
              </a:lnSpc>
              <a:spcBef>
                <a:spcPts val="0"/>
              </a:spcBef>
              <a:spcAft>
                <a:spcPts val="0"/>
              </a:spcAft>
              <a:buSzPts val="2400"/>
              <a:buNone/>
            </a:pPr>
            <a:endParaRPr lang="en-US" sz="12800" dirty="0">
              <a:solidFill>
                <a:schemeClr val="accent2">
                  <a:lumMod val="75000"/>
                </a:schemeClr>
              </a:solidFill>
              <a:latin typeface="Times New Roman" panose="02020603050405020304" pitchFamily="18" charset="0"/>
              <a:cs typeface="Times New Roman" panose="02020603050405020304" pitchFamily="18" charset="0"/>
            </a:endParaRPr>
          </a:p>
          <a:p>
            <a:pPr marL="0" lvl="0" indent="0" algn="l" rtl="0">
              <a:lnSpc>
                <a:spcPct val="140000"/>
              </a:lnSpc>
              <a:spcBef>
                <a:spcPts val="0"/>
              </a:spcBef>
              <a:spcAft>
                <a:spcPts val="0"/>
              </a:spcAft>
              <a:buSzPts val="2400"/>
              <a:buNone/>
            </a:pPr>
            <a:r>
              <a:rPr lang="en-US" sz="12800" dirty="0">
                <a:solidFill>
                  <a:schemeClr val="accent2">
                    <a:lumMod val="75000"/>
                  </a:schemeClr>
                </a:solidFill>
                <a:latin typeface="Times New Roman" panose="02020603050405020304" pitchFamily="18" charset="0"/>
                <a:cs typeface="Times New Roman" panose="02020603050405020304" pitchFamily="18" charset="0"/>
              </a:rPr>
              <a:t>Suggestions</a:t>
            </a:r>
          </a:p>
          <a:p>
            <a:pPr marL="0" lvl="0" indent="0" algn="l" rtl="0">
              <a:lnSpc>
                <a:spcPct val="140000"/>
              </a:lnSpc>
              <a:spcBef>
                <a:spcPts val="0"/>
              </a:spcBef>
              <a:spcAft>
                <a:spcPts val="0"/>
              </a:spcAft>
              <a:buSzPts val="2400"/>
              <a:buNone/>
            </a:pPr>
            <a:endParaRPr sz="28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94" name="Google Shape;794;p1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21"/>
          <p:cNvSpPr txBox="1">
            <a:spLocks noGrp="1"/>
          </p:cNvSpPr>
          <p:nvPr>
            <p:ph type="title"/>
          </p:nvPr>
        </p:nvSpPr>
        <p:spPr>
          <a:xfrm>
            <a:off x="931983" y="633047"/>
            <a:ext cx="9601200" cy="8037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panose="02020603050405020304" pitchFamily="18" charset="0"/>
                <a:cs typeface="Times New Roman" panose="02020603050405020304" pitchFamily="18" charset="0"/>
              </a:rPr>
              <a:t>Introduction of Candidates</a:t>
            </a:r>
            <a:endParaRPr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04D85D-E6F2-7E49-D9BC-59B80830C9ED}"/>
              </a:ext>
            </a:extLst>
          </p:cNvPr>
          <p:cNvSpPr txBox="1"/>
          <p:nvPr/>
        </p:nvSpPr>
        <p:spPr>
          <a:xfrm>
            <a:off x="1113692" y="1641231"/>
            <a:ext cx="7537939" cy="4524315"/>
          </a:xfrm>
          <a:prstGeom prst="rect">
            <a:avLst/>
          </a:prstGeom>
          <a:noFill/>
        </p:spPr>
        <p:txBody>
          <a:bodyPr wrap="square" rtlCol="0">
            <a:spAutoFit/>
          </a:bodyPr>
          <a:lstStyle/>
          <a:p>
            <a:r>
              <a:rPr lang="en-US" sz="3200" dirty="0">
                <a:solidFill>
                  <a:srgbClr val="0B5394"/>
                </a:solidFill>
                <a:latin typeface="Times New Roman" panose="02020603050405020304" pitchFamily="18" charset="0"/>
                <a:cs typeface="Times New Roman" panose="02020603050405020304" pitchFamily="18" charset="0"/>
              </a:rPr>
              <a:t>Candidates for Three Year Term</a:t>
            </a:r>
            <a:br>
              <a:rPr lang="en-US" sz="3200" dirty="0">
                <a:solidFill>
                  <a:srgbClr val="0B5394"/>
                </a:solidFill>
                <a:latin typeface="Times New Roman" panose="02020603050405020304" pitchFamily="18" charset="0"/>
                <a:cs typeface="Times New Roman" panose="02020603050405020304" pitchFamily="18" charset="0"/>
              </a:rPr>
            </a:br>
            <a:r>
              <a:rPr lang="en-US" sz="3200" dirty="0">
                <a:solidFill>
                  <a:srgbClr val="0B5394"/>
                </a:solidFill>
                <a:latin typeface="Times New Roman" panose="02020603050405020304" pitchFamily="18" charset="0"/>
                <a:cs typeface="Times New Roman" panose="02020603050405020304" pitchFamily="18" charset="0"/>
              </a:rPr>
              <a:t>Two Positions Open</a:t>
            </a:r>
            <a:br>
              <a:rPr lang="en-US" sz="2800" dirty="0">
                <a:solidFill>
                  <a:srgbClr val="0B5394"/>
                </a:solidFill>
                <a:latin typeface="Times New Roman" panose="02020603050405020304" pitchFamily="18" charset="0"/>
                <a:cs typeface="Times New Roman" panose="02020603050405020304" pitchFamily="18" charset="0"/>
              </a:rPr>
            </a:br>
            <a:br>
              <a:rPr lang="en-US" sz="2800" dirty="0">
                <a:solidFill>
                  <a:srgbClr val="0B5394"/>
                </a:solidFill>
                <a:latin typeface="Times New Roman" panose="02020603050405020304" pitchFamily="18" charset="0"/>
                <a:cs typeface="Times New Roman" panose="02020603050405020304" pitchFamily="18" charset="0"/>
              </a:rPr>
            </a:br>
            <a:r>
              <a:rPr lang="en-US" sz="2800" dirty="0">
                <a:solidFill>
                  <a:srgbClr val="0B5394"/>
                </a:solidFill>
                <a:latin typeface="Times New Roman" panose="02020603050405020304" pitchFamily="18" charset="0"/>
                <a:cs typeface="Times New Roman" panose="02020603050405020304" pitchFamily="18" charset="0"/>
              </a:rPr>
              <a:t>J. Doug Hall</a:t>
            </a:r>
            <a:br>
              <a:rPr lang="en-US" sz="2800" dirty="0">
                <a:solidFill>
                  <a:srgbClr val="0B5394"/>
                </a:solidFill>
                <a:latin typeface="Times New Roman" panose="02020603050405020304" pitchFamily="18" charset="0"/>
                <a:cs typeface="Times New Roman" panose="02020603050405020304" pitchFamily="18" charset="0"/>
              </a:rPr>
            </a:br>
            <a:r>
              <a:rPr lang="en-US" sz="2800" dirty="0">
                <a:solidFill>
                  <a:srgbClr val="0B5394"/>
                </a:solidFill>
                <a:latin typeface="Times New Roman" panose="02020603050405020304" pitchFamily="18" charset="0"/>
                <a:cs typeface="Times New Roman" panose="02020603050405020304" pitchFamily="18" charset="0"/>
              </a:rPr>
              <a:t>Laura Macbeth (Incumbent)</a:t>
            </a:r>
            <a:br>
              <a:rPr lang="en-US" sz="2800" dirty="0">
                <a:solidFill>
                  <a:srgbClr val="0B5394"/>
                </a:solidFill>
                <a:latin typeface="Times New Roman" panose="02020603050405020304" pitchFamily="18" charset="0"/>
                <a:cs typeface="Times New Roman" panose="02020603050405020304" pitchFamily="18" charset="0"/>
              </a:rPr>
            </a:br>
            <a:r>
              <a:rPr lang="en-US" sz="2800" dirty="0" err="1">
                <a:solidFill>
                  <a:srgbClr val="0B5394"/>
                </a:solidFill>
                <a:latin typeface="Times New Roman" panose="02020603050405020304" pitchFamily="18" charset="0"/>
                <a:cs typeface="Times New Roman" panose="02020603050405020304" pitchFamily="18" charset="0"/>
              </a:rPr>
              <a:t>Ynette</a:t>
            </a:r>
            <a:r>
              <a:rPr lang="en-US" sz="2800" dirty="0">
                <a:solidFill>
                  <a:srgbClr val="0B5394"/>
                </a:solidFill>
                <a:latin typeface="Times New Roman" panose="02020603050405020304" pitchFamily="18" charset="0"/>
                <a:cs typeface="Times New Roman" panose="02020603050405020304" pitchFamily="18" charset="0"/>
              </a:rPr>
              <a:t> Marx (Incumbent)</a:t>
            </a:r>
            <a:br>
              <a:rPr lang="en-US" sz="2800" dirty="0">
                <a:solidFill>
                  <a:srgbClr val="0B5394"/>
                </a:solidFill>
                <a:latin typeface="Times New Roman" panose="02020603050405020304" pitchFamily="18" charset="0"/>
                <a:cs typeface="Times New Roman" panose="02020603050405020304" pitchFamily="18" charset="0"/>
              </a:rPr>
            </a:br>
            <a:r>
              <a:rPr lang="en-US" sz="2800" dirty="0">
                <a:solidFill>
                  <a:srgbClr val="0B5394"/>
                </a:solidFill>
                <a:latin typeface="Times New Roman" panose="02020603050405020304" pitchFamily="18" charset="0"/>
                <a:cs typeface="Times New Roman" panose="02020603050405020304" pitchFamily="18" charset="0"/>
              </a:rPr>
              <a:t>Ron Porter </a:t>
            </a:r>
            <a:br>
              <a:rPr lang="en-US" sz="2800" dirty="0">
                <a:solidFill>
                  <a:srgbClr val="0B5394"/>
                </a:solidFill>
                <a:latin typeface="Times New Roman" panose="02020603050405020304" pitchFamily="18" charset="0"/>
                <a:cs typeface="Times New Roman" panose="02020603050405020304" pitchFamily="18" charset="0"/>
              </a:rPr>
            </a:br>
            <a:endParaRPr lang="en-US" sz="2800" dirty="0">
              <a:solidFill>
                <a:schemeClr val="accent2"/>
              </a:solidFill>
              <a:latin typeface="Times New Roman" panose="02020603050405020304" pitchFamily="18" charset="0"/>
              <a:cs typeface="Times New Roman" panose="02020603050405020304" pitchFamily="18" charset="0"/>
            </a:endParaRPr>
          </a:p>
          <a:p>
            <a:r>
              <a:rPr lang="en-US" sz="2800" dirty="0">
                <a:solidFill>
                  <a:schemeClr val="accent2">
                    <a:lumMod val="75000"/>
                  </a:schemeClr>
                </a:solidFill>
                <a:latin typeface="Times New Roman" panose="02020603050405020304" pitchFamily="18" charset="0"/>
                <a:cs typeface="Times New Roman" panose="02020603050405020304" pitchFamily="18" charset="0"/>
              </a:rPr>
              <a:t>Nominations from the floor</a:t>
            </a:r>
            <a:endParaRPr lang="en-US" sz="4000" dirty="0">
              <a:solidFill>
                <a:schemeClr val="accent2">
                  <a:lumMod val="75000"/>
                </a:schemeClr>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fecb32e324_0_53"/>
          <p:cNvSpPr txBox="1">
            <a:spLocks noGrp="1"/>
          </p:cNvSpPr>
          <p:nvPr>
            <p:ph type="title"/>
          </p:nvPr>
        </p:nvSpPr>
        <p:spPr>
          <a:xfrm>
            <a:off x="1944661" y="1786467"/>
            <a:ext cx="8596668" cy="182658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Voting</a:t>
            </a:r>
            <a:br>
              <a:rPr lang="en-US" dirty="0">
                <a:latin typeface="Times New Roman"/>
                <a:ea typeface="Times New Roman"/>
                <a:cs typeface="Times New Roman"/>
                <a:sym typeface="Times New Roman"/>
              </a:rPr>
            </a:br>
            <a:br>
              <a:rPr lang="en-US" dirty="0">
                <a:latin typeface="Times New Roman"/>
                <a:ea typeface="Times New Roman"/>
                <a:cs typeface="Times New Roman"/>
                <a:sym typeface="Times New Roman"/>
              </a:rPr>
            </a:br>
            <a:br>
              <a:rPr lang="en-US" dirty="0">
                <a:latin typeface="Times New Roman"/>
                <a:ea typeface="Times New Roman"/>
                <a:cs typeface="Times New Roman"/>
                <a:sym typeface="Times New Roman"/>
              </a:rPr>
            </a:br>
            <a:endParaRPr dirty="0">
              <a:latin typeface="Times New Roman" panose="02020603050405020304" pitchFamily="18" charset="0"/>
              <a:ea typeface="Times New Roman"/>
              <a:cs typeface="Times New Roman" panose="02020603050405020304" pitchFamily="18" charset="0"/>
              <a:sym typeface="Times New Roman"/>
            </a:endParaRPr>
          </a:p>
        </p:txBody>
      </p:sp>
      <p:sp>
        <p:nvSpPr>
          <p:cNvPr id="815" name="Google Shape;815;gfecb32e324_0_53"/>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
          <p:cNvSpPr txBox="1">
            <a:spLocks noGrp="1"/>
          </p:cNvSpPr>
          <p:nvPr>
            <p:ph type="title"/>
          </p:nvPr>
        </p:nvSpPr>
        <p:spPr>
          <a:xfrm>
            <a:off x="2173586" y="1520982"/>
            <a:ext cx="9601200" cy="112417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4400" b="1" dirty="0">
                <a:latin typeface="Times New Roman" panose="02020603050405020304" pitchFamily="18" charset="0"/>
                <a:cs typeface="Times New Roman" panose="02020603050405020304" pitchFamily="18" charset="0"/>
              </a:rPr>
              <a:t>Treasurer’s Report</a:t>
            </a:r>
            <a:endParaRPr sz="4400" b="1" dirty="0">
              <a:latin typeface="Times New Roman" panose="02020603050405020304" pitchFamily="18" charset="0"/>
              <a:cs typeface="Times New Roman" panose="02020603050405020304" pitchFamily="18" charset="0"/>
            </a:endParaRPr>
          </a:p>
        </p:txBody>
      </p:sp>
      <p:sp>
        <p:nvSpPr>
          <p:cNvPr id="548" name="Google Shape;548;p5"/>
          <p:cNvSpPr txBox="1">
            <a:spLocks noGrp="1"/>
          </p:cNvSpPr>
          <p:nvPr>
            <p:ph type="body" idx="1"/>
          </p:nvPr>
        </p:nvSpPr>
        <p:spPr>
          <a:xfrm>
            <a:off x="1367828" y="3241554"/>
            <a:ext cx="7079055" cy="2350353"/>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40000"/>
              </a:lnSpc>
              <a:spcBef>
                <a:spcPts val="0"/>
              </a:spcBef>
              <a:spcAft>
                <a:spcPts val="0"/>
              </a:spcAft>
              <a:buSzPts val="2400"/>
              <a:buNone/>
            </a:pPr>
            <a:r>
              <a:rPr lang="en-US" sz="3200" b="1" dirty="0">
                <a:solidFill>
                  <a:schemeClr val="tx1"/>
                </a:solidFill>
                <a:latin typeface="Times New Roman" panose="02020603050405020304" pitchFamily="18" charset="0"/>
                <a:cs typeface="Times New Roman" panose="02020603050405020304" pitchFamily="18" charset="0"/>
              </a:rPr>
              <a:t>FISCAL YEAR: </a:t>
            </a:r>
          </a:p>
          <a:p>
            <a:pPr marL="0" lvl="0" indent="0" algn="ctr" rtl="0">
              <a:lnSpc>
                <a:spcPct val="140000"/>
              </a:lnSpc>
              <a:spcBef>
                <a:spcPts val="0"/>
              </a:spcBef>
              <a:spcAft>
                <a:spcPts val="0"/>
              </a:spcAft>
              <a:buSzPts val="2400"/>
              <a:buNone/>
            </a:pPr>
            <a:r>
              <a:rPr lang="en-US" sz="3200" b="1" dirty="0">
                <a:solidFill>
                  <a:schemeClr val="tx1"/>
                </a:solidFill>
                <a:latin typeface="Times New Roman" panose="02020603050405020304" pitchFamily="18" charset="0"/>
                <a:cs typeface="Times New Roman" panose="02020603050405020304" pitchFamily="18" charset="0"/>
              </a:rPr>
              <a:t>OCTOBER 1, 2023, to SEPTEMBER 30, 2024</a:t>
            </a:r>
          </a:p>
          <a:p>
            <a:pPr marL="0" lvl="0" indent="0" algn="ctr" rtl="0">
              <a:lnSpc>
                <a:spcPct val="140000"/>
              </a:lnSpc>
              <a:spcBef>
                <a:spcPts val="0"/>
              </a:spcBef>
              <a:spcAft>
                <a:spcPts val="0"/>
              </a:spcAft>
              <a:buSzPts val="2400"/>
              <a:buNone/>
            </a:pPr>
            <a:endParaRPr lang="en-US" sz="3200" b="1" dirty="0">
              <a:solidFill>
                <a:schemeClr val="tx1"/>
              </a:solidFill>
              <a:latin typeface="Times New Roman" panose="02020603050405020304" pitchFamily="18" charset="0"/>
              <a:cs typeface="Times New Roman" panose="02020603050405020304" pitchFamily="18" charset="0"/>
            </a:endParaRPr>
          </a:p>
          <a:p>
            <a:pPr algn="ctr">
              <a:lnSpc>
                <a:spcPct val="140000"/>
              </a:lnSpc>
              <a:spcBef>
                <a:spcPts val="0"/>
              </a:spcBef>
              <a:buSzPts val="2400"/>
            </a:pPr>
            <a:r>
              <a:rPr lang="en-US" sz="2400" b="1" dirty="0">
                <a:solidFill>
                  <a:srgbClr val="C00000"/>
                </a:solidFill>
              </a:rPr>
              <a:t>PAGE 11 in Handout</a:t>
            </a:r>
          </a:p>
          <a:p>
            <a:pPr marL="0" lvl="0" indent="0" algn="ctr" rtl="0">
              <a:lnSpc>
                <a:spcPct val="140000"/>
              </a:lnSpc>
              <a:spcBef>
                <a:spcPts val="0"/>
              </a:spcBef>
              <a:spcAft>
                <a:spcPts val="0"/>
              </a:spcAft>
              <a:buSzPts val="2400"/>
              <a:buNone/>
            </a:pPr>
            <a:endParaRPr sz="2400" b="1" dirty="0">
              <a:solidFill>
                <a:schemeClr val="tx1"/>
              </a:solidFill>
              <a:latin typeface="Times New Roman" panose="02020603050405020304" pitchFamily="18" charset="0"/>
              <a:cs typeface="Times New Roman" panose="02020603050405020304" pitchFamily="18" charset="0"/>
            </a:endParaRPr>
          </a:p>
        </p:txBody>
      </p:sp>
      <p:sp>
        <p:nvSpPr>
          <p:cNvPr id="549" name="Google Shape;549;p5"/>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26"/>
          <p:cNvSpPr txBox="1">
            <a:spLocks noGrp="1"/>
          </p:cNvSpPr>
          <p:nvPr>
            <p:ph type="title"/>
          </p:nvPr>
        </p:nvSpPr>
        <p:spPr>
          <a:xfrm>
            <a:off x="532369" y="578133"/>
            <a:ext cx="8596668" cy="78063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Volunteers Needed</a:t>
            </a:r>
            <a:endParaRPr dirty="0">
              <a:latin typeface="Times New Roman"/>
              <a:ea typeface="Times New Roman"/>
              <a:cs typeface="Times New Roman"/>
              <a:sym typeface="Times New Roman"/>
            </a:endParaRPr>
          </a:p>
        </p:txBody>
      </p:sp>
      <p:sp>
        <p:nvSpPr>
          <p:cNvPr id="821" name="Google Shape;821;p26"/>
          <p:cNvSpPr txBox="1">
            <a:spLocks noGrp="1"/>
          </p:cNvSpPr>
          <p:nvPr>
            <p:ph type="body" idx="1"/>
          </p:nvPr>
        </p:nvSpPr>
        <p:spPr>
          <a:xfrm>
            <a:off x="666184" y="1358771"/>
            <a:ext cx="8596668" cy="460713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We need your help to make our neighborhood strong.  There are currently five standing committees.  Some projects or events need temporary committees.  We need help with both.</a:t>
            </a:r>
          </a:p>
          <a:p>
            <a:pPr marL="0" lvl="0" indent="0" algn="l"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b="1" dirty="0">
                <a:solidFill>
                  <a:schemeClr val="accent2"/>
                </a:solidFill>
                <a:latin typeface="Times New Roman"/>
                <a:ea typeface="Times New Roman"/>
                <a:cs typeface="Times New Roman"/>
                <a:sym typeface="Times New Roman"/>
              </a:rPr>
              <a:t>Standing Committees:</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Landscaping &amp; Property</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Compliance </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Activities &amp; Social Events</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Architectural Control</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marL="0" lvl="0" indent="0" algn="ctr" rtl="0">
              <a:lnSpc>
                <a:spcPct val="90000"/>
              </a:lnSpc>
              <a:spcBef>
                <a:spcPts val="0"/>
              </a:spcBef>
              <a:spcAft>
                <a:spcPts val="0"/>
              </a:spcAft>
              <a:buSzPts val="2000"/>
              <a:buNone/>
            </a:pPr>
            <a:r>
              <a:rPr lang="en-US" dirty="0">
                <a:solidFill>
                  <a:schemeClr val="accent2"/>
                </a:solidFill>
                <a:latin typeface="Times New Roman"/>
                <a:ea typeface="Times New Roman"/>
                <a:cs typeface="Times New Roman"/>
                <a:sym typeface="Times New Roman"/>
              </a:rPr>
              <a:t>Communications</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a:p>
            <a:pPr algn="ctr">
              <a:lnSpc>
                <a:spcPct val="90000"/>
              </a:lnSpc>
              <a:spcBef>
                <a:spcPts val="0"/>
              </a:spcBef>
              <a:buSzPts val="2000"/>
            </a:pPr>
            <a:r>
              <a:rPr lang="en-US" sz="2000" b="1" dirty="0">
                <a:solidFill>
                  <a:srgbClr val="C00000"/>
                </a:solidFill>
              </a:rPr>
              <a:t>PAGE 19 in Handout</a:t>
            </a:r>
          </a:p>
          <a:p>
            <a:pPr marL="0" lvl="0" indent="0" algn="ctr" rtl="0">
              <a:lnSpc>
                <a:spcPct val="90000"/>
              </a:lnSpc>
              <a:spcBef>
                <a:spcPts val="0"/>
              </a:spcBef>
              <a:spcAft>
                <a:spcPts val="0"/>
              </a:spcAft>
              <a:buSzPts val="2000"/>
              <a:buNone/>
            </a:pPr>
            <a:endParaRPr lang="en-US" dirty="0">
              <a:solidFill>
                <a:schemeClr val="accent2"/>
              </a:solidFill>
              <a:latin typeface="Times New Roman"/>
              <a:ea typeface="Times New Roman"/>
              <a:cs typeface="Times New Roman"/>
              <a:sym typeface="Times New Roman"/>
            </a:endParaRPr>
          </a:p>
        </p:txBody>
      </p:sp>
      <p:sp>
        <p:nvSpPr>
          <p:cNvPr id="822" name="Google Shape;822;p26"/>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FD182A-218A-834A-0F92-9A994D225C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
        <p:nvSpPr>
          <p:cNvPr id="6" name="Title 5">
            <a:extLst>
              <a:ext uri="{FF2B5EF4-FFF2-40B4-BE49-F238E27FC236}">
                <a16:creationId xmlns:a16="http://schemas.microsoft.com/office/drawing/2014/main" id="{438A984F-2977-5B51-ECEF-5CF4C21C364A}"/>
              </a:ext>
            </a:extLst>
          </p:cNvPr>
          <p:cNvSpPr>
            <a:spLocks noGrp="1"/>
          </p:cNvSpPr>
          <p:nvPr>
            <p:ph type="title"/>
          </p:nvPr>
        </p:nvSpPr>
        <p:spPr>
          <a:xfrm>
            <a:off x="677334" y="1717256"/>
            <a:ext cx="8596668" cy="4689231"/>
          </a:xfrm>
        </p:spPr>
        <p:txBody>
          <a:bodyPr>
            <a:normAutofit fontScale="90000"/>
          </a:bodyPr>
          <a:lstStyle/>
          <a:p>
            <a:pPr marL="0" marR="0" indent="0" algn="ctr">
              <a:lnSpc>
                <a:spcPct val="90000"/>
              </a:lnSpc>
              <a:spcBef>
                <a:spcPts val="0"/>
              </a:spcBef>
              <a:spcAft>
                <a:spcPts val="0"/>
              </a:spcAft>
            </a:pPr>
            <a:r>
              <a:rPr lang="en-US" b="1" dirty="0">
                <a:latin typeface="Times New Roman" panose="02020603050405020304" pitchFamily="18" charset="0"/>
                <a:cs typeface="Times New Roman" panose="02020603050405020304" pitchFamily="18" charset="0"/>
              </a:rPr>
              <a:t>One &amp; Done Committees</a:t>
            </a:r>
            <a:br>
              <a:rPr lang="en-US" dirty="0"/>
            </a:br>
            <a:br>
              <a:rPr lang="en-US" dirty="0"/>
            </a:br>
            <a:r>
              <a:rPr lang="en-US" sz="2200" kern="1200" dirty="0">
                <a:ln>
                  <a:noFill/>
                </a:ln>
                <a:solidFill>
                  <a:srgbClr val="000000"/>
                </a:solidFill>
                <a:effectLst/>
                <a:latin typeface="Times New Roman" panose="02020603050405020304" pitchFamily="18" charset="0"/>
              </a:rPr>
              <a:t>Special Landscaping Projects</a:t>
            </a:r>
            <a:br>
              <a:rPr lang="en-US" sz="2200" kern="1400" dirty="0">
                <a:ln>
                  <a:noFill/>
                </a:ln>
                <a:solidFill>
                  <a:srgbClr val="000000"/>
                </a:solidFill>
                <a:effectLst/>
                <a:latin typeface="Calibri" panose="020F0502020204030204" pitchFamily="34" charset="0"/>
              </a:rPr>
            </a:br>
            <a:r>
              <a:rPr lang="en-US" sz="2200" kern="1400" dirty="0">
                <a:ln>
                  <a:noFill/>
                </a:ln>
                <a:solidFill>
                  <a:srgbClr val="000000"/>
                </a:solidFill>
                <a:effectLst/>
                <a:latin typeface="Calibri" panose="020F0502020204030204" pitchFamily="34"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Winter Holiday Decorations</a:t>
            </a:r>
            <a:br>
              <a:rPr lang="en-US" sz="2200" kern="1400" dirty="0">
                <a:ln>
                  <a:noFill/>
                </a:ln>
                <a:solidFill>
                  <a:srgbClr val="000000"/>
                </a:solidFill>
                <a:effectLst/>
                <a:latin typeface="Calibri" panose="020F0502020204030204" pitchFamily="34" charset="0"/>
              </a:rPr>
            </a:br>
            <a:r>
              <a:rPr lang="en-US" sz="2200" kern="1400" dirty="0">
                <a:ln>
                  <a:noFill/>
                </a:ln>
                <a:solidFill>
                  <a:srgbClr val="000000"/>
                </a:solidFill>
                <a:effectLst/>
                <a:latin typeface="Calibri" panose="020F0502020204030204" pitchFamily="34"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4</a:t>
            </a:r>
            <a:r>
              <a:rPr lang="en-US" sz="2200" kern="1200" baseline="30000" dirty="0">
                <a:ln>
                  <a:noFill/>
                </a:ln>
                <a:solidFill>
                  <a:srgbClr val="000000"/>
                </a:solidFill>
                <a:effectLst/>
                <a:latin typeface="Times New Roman" panose="02020603050405020304" pitchFamily="18" charset="0"/>
              </a:rPr>
              <a:t>th</a:t>
            </a:r>
            <a:r>
              <a:rPr lang="en-US" sz="2200" kern="1200" dirty="0">
                <a:ln>
                  <a:noFill/>
                </a:ln>
                <a:solidFill>
                  <a:srgbClr val="000000"/>
                </a:solidFill>
                <a:effectLst/>
                <a:latin typeface="Times New Roman" panose="02020603050405020304" pitchFamily="18" charset="0"/>
              </a:rPr>
              <a:t> of July Decorations</a:t>
            </a:r>
            <a:br>
              <a:rPr lang="en-US" sz="2200" kern="1400" dirty="0">
                <a:ln>
                  <a:noFill/>
                </a:ln>
                <a:solidFill>
                  <a:srgbClr val="000000"/>
                </a:solidFill>
                <a:effectLst/>
                <a:latin typeface="Calibri" panose="020F0502020204030204" pitchFamily="34" charset="0"/>
              </a:rPr>
            </a:br>
            <a:r>
              <a:rPr lang="en-US" sz="2200" kern="1400" dirty="0">
                <a:ln>
                  <a:noFill/>
                </a:ln>
                <a:solidFill>
                  <a:srgbClr val="000000"/>
                </a:solidFill>
                <a:effectLst/>
                <a:latin typeface="Calibri" panose="020F0502020204030204" pitchFamily="34"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Ice Cream Social</a:t>
            </a:r>
            <a:br>
              <a:rPr lang="en-US" sz="2200" kern="1400" dirty="0">
                <a:ln>
                  <a:noFill/>
                </a:ln>
                <a:solidFill>
                  <a:srgbClr val="000000"/>
                </a:solidFill>
                <a:effectLst/>
                <a:latin typeface="Calibri" panose="020F0502020204030204" pitchFamily="34" charset="0"/>
              </a:rPr>
            </a:br>
            <a:r>
              <a:rPr lang="en-US" sz="2200" kern="1400" dirty="0">
                <a:ln>
                  <a:noFill/>
                </a:ln>
                <a:solidFill>
                  <a:srgbClr val="000000"/>
                </a:solidFill>
                <a:effectLst/>
                <a:latin typeface="Calibri" panose="020F0502020204030204" pitchFamily="34"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Yard Sale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Newsletter Articles</a:t>
            </a:r>
            <a:br>
              <a:rPr lang="en-US" sz="2200" kern="1400" dirty="0">
                <a:ln>
                  <a:noFill/>
                </a:ln>
                <a:solidFill>
                  <a:srgbClr val="000000"/>
                </a:solidFill>
                <a:effectLst/>
                <a:latin typeface="Calibri" panose="020F0502020204030204" pitchFamily="34" charset="0"/>
              </a:rPr>
            </a:br>
            <a:r>
              <a:rPr lang="en-US" sz="2200" kern="1400" dirty="0">
                <a:ln>
                  <a:noFill/>
                </a:ln>
                <a:solidFill>
                  <a:srgbClr val="000000"/>
                </a:solidFill>
                <a:effectLst/>
                <a:latin typeface="Calibri" panose="020F0502020204030204" pitchFamily="34" charset="0"/>
              </a:rPr>
              <a:t> </a:t>
            </a:r>
            <a:br>
              <a:rPr lang="en-US" sz="2200" kern="1400" dirty="0">
                <a:ln>
                  <a:noFill/>
                </a:ln>
                <a:solidFill>
                  <a:srgbClr val="000000"/>
                </a:solidFill>
                <a:effectLst/>
                <a:latin typeface="Calibri" panose="020F0502020204030204" pitchFamily="34" charset="0"/>
              </a:rPr>
            </a:br>
            <a:r>
              <a:rPr lang="en-US" sz="2200" kern="1200" dirty="0">
                <a:ln>
                  <a:noFill/>
                </a:ln>
                <a:solidFill>
                  <a:srgbClr val="000000"/>
                </a:solidFill>
                <a:effectLst/>
                <a:latin typeface="Times New Roman" panose="02020603050405020304" pitchFamily="18" charset="0"/>
              </a:rPr>
              <a:t>Other Social Activities</a:t>
            </a:r>
            <a:br>
              <a:rPr lang="en-US" sz="1800" kern="1400" dirty="0">
                <a:ln>
                  <a:noFill/>
                </a:ln>
                <a:solidFill>
                  <a:srgbClr val="000000"/>
                </a:solidFill>
                <a:effectLst/>
                <a:latin typeface="Calibri" panose="020F0502020204030204" pitchFamily="34" charset="0"/>
              </a:rPr>
            </a:br>
            <a:r>
              <a:rPr lang="en-US" sz="1800" kern="1400" dirty="0">
                <a:ln>
                  <a:noFill/>
                </a:ln>
                <a:solidFill>
                  <a:srgbClr val="000000"/>
                </a:solidFill>
                <a:effectLst/>
                <a:latin typeface="Calibri" panose="020F0502020204030204" pitchFamily="34" charset="0"/>
              </a:rPr>
              <a:t> </a:t>
            </a:r>
            <a:br>
              <a:rPr lang="en-US" sz="1800" kern="1400" dirty="0">
                <a:ln>
                  <a:noFill/>
                </a:ln>
                <a:solidFill>
                  <a:srgbClr val="000000"/>
                </a:solidFill>
                <a:effectLst/>
                <a:latin typeface="Calibri" panose="020F0502020204030204" pitchFamily="34" charset="0"/>
              </a:rPr>
            </a:br>
            <a:endParaRPr lang="en-US" dirty="0"/>
          </a:p>
        </p:txBody>
      </p:sp>
    </p:spTree>
    <p:extLst>
      <p:ext uri="{BB962C8B-B14F-4D97-AF65-F5344CB8AC3E}">
        <p14:creationId xmlns:p14="http://schemas.microsoft.com/office/powerpoint/2010/main" val="37675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fecb32e324_0_59"/>
          <p:cNvSpPr txBox="1">
            <a:spLocks noGrp="1"/>
          </p:cNvSpPr>
          <p:nvPr>
            <p:ph type="title"/>
          </p:nvPr>
        </p:nvSpPr>
        <p:spPr>
          <a:xfrm>
            <a:off x="677334" y="1786467"/>
            <a:ext cx="8596668" cy="182658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Election Results</a:t>
            </a:r>
            <a:br>
              <a:rPr lang="en-US" dirty="0">
                <a:latin typeface="Times New Roman"/>
                <a:ea typeface="Times New Roman"/>
                <a:cs typeface="Times New Roman"/>
                <a:sym typeface="Times New Roman"/>
              </a:rPr>
            </a:br>
            <a:br>
              <a:rPr lang="en-US" dirty="0">
                <a:latin typeface="Times New Roman"/>
                <a:ea typeface="Times New Roman"/>
                <a:cs typeface="Times New Roman"/>
                <a:sym typeface="Times New Roman"/>
              </a:rPr>
            </a:br>
            <a:br>
              <a:rPr lang="en-US" dirty="0">
                <a:latin typeface="Times New Roman"/>
                <a:ea typeface="Times New Roman"/>
                <a:cs typeface="Times New Roman"/>
                <a:sym typeface="Times New Roman"/>
              </a:rPr>
            </a:br>
            <a:endParaRPr dirty="0">
              <a:latin typeface="Times New Roman"/>
              <a:ea typeface="Times New Roman"/>
              <a:cs typeface="Times New Roman"/>
              <a:sym typeface="Times New Roman"/>
            </a:endParaRPr>
          </a:p>
        </p:txBody>
      </p:sp>
      <p:sp>
        <p:nvSpPr>
          <p:cNvPr id="829" name="Google Shape;829;gfecb32e324_0_5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D9A3-29D6-3059-19EA-3B99C11802D3}"/>
              </a:ext>
            </a:extLst>
          </p:cNvPr>
          <p:cNvSpPr>
            <a:spLocks noGrp="1"/>
          </p:cNvSpPr>
          <p:nvPr>
            <p:ph type="title"/>
          </p:nvPr>
        </p:nvSpPr>
        <p:spPr>
          <a:xfrm>
            <a:off x="829735" y="1387882"/>
            <a:ext cx="8596668" cy="1826581"/>
          </a:xfrm>
        </p:spPr>
        <p:txBody>
          <a:bodyPr/>
          <a:lstStyle/>
          <a:p>
            <a:r>
              <a:rPr lang="en-US" dirty="0">
                <a:latin typeface="Times New Roman" panose="02020603050405020304" pitchFamily="18" charset="0"/>
                <a:cs typeface="Times New Roman" panose="02020603050405020304" pitchFamily="18" charset="0"/>
              </a:rPr>
              <a:t>Door Prize Drawing</a:t>
            </a:r>
            <a:endParaRPr lang="en-US" dirty="0"/>
          </a:p>
        </p:txBody>
      </p:sp>
      <p:sp>
        <p:nvSpPr>
          <p:cNvPr id="4" name="Slide Number Placeholder 3">
            <a:extLst>
              <a:ext uri="{FF2B5EF4-FFF2-40B4-BE49-F238E27FC236}">
                <a16:creationId xmlns:a16="http://schemas.microsoft.com/office/drawing/2014/main" id="{9FB9A205-7DE2-4061-D649-1518B1E4AB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169153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5"/>
          <p:cNvSpPr txBox="1">
            <a:spLocks noGrp="1"/>
          </p:cNvSpPr>
          <p:nvPr>
            <p:ph type="title"/>
          </p:nvPr>
        </p:nvSpPr>
        <p:spPr>
          <a:xfrm>
            <a:off x="1295399" y="1518808"/>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br>
              <a:rPr lang="en-US" dirty="0"/>
            </a:br>
            <a:br>
              <a:rPr lang="en-US" dirty="0"/>
            </a:br>
            <a:br>
              <a:rPr lang="en-US" dirty="0"/>
            </a:br>
            <a:r>
              <a:rPr lang="en-US" dirty="0">
                <a:latin typeface="Times New Roman" panose="02020603050405020304" pitchFamily="18" charset="0"/>
                <a:cs typeface="Times New Roman" panose="02020603050405020304" pitchFamily="18" charset="0"/>
              </a:rPr>
              <a:t>Meeting Adjourned</a:t>
            </a:r>
            <a:endParaRPr dirty="0">
              <a:latin typeface="Times New Roman" panose="02020603050405020304" pitchFamily="18" charset="0"/>
              <a:cs typeface="Times New Roman" panose="02020603050405020304" pitchFamily="18" charset="0"/>
            </a:endParaRPr>
          </a:p>
        </p:txBody>
      </p:sp>
      <p:sp>
        <p:nvSpPr>
          <p:cNvPr id="835" name="Google Shape;835;p25"/>
          <p:cNvSpPr txBox="1">
            <a:spLocks noGrp="1"/>
          </p:cNvSpPr>
          <p:nvPr>
            <p:ph type="body" idx="1"/>
          </p:nvPr>
        </p:nvSpPr>
        <p:spPr>
          <a:xfrm>
            <a:off x="1295399" y="1961504"/>
            <a:ext cx="103365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800" i="1" dirty="0">
                <a:solidFill>
                  <a:schemeClr val="accent2">
                    <a:lumMod val="75000"/>
                  </a:schemeClr>
                </a:solidFill>
                <a:latin typeface="Times New Roman" panose="02020603050405020304" pitchFamily="18" charset="0"/>
                <a:cs typeface="Times New Roman" panose="02020603050405020304" pitchFamily="18" charset="0"/>
              </a:rPr>
              <a:t>Thank you for your contribution to our neighborhood!</a:t>
            </a:r>
            <a:endParaRPr sz="2400"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36" name="Google Shape;836;p25"/>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2" name="Rectangle 1">
            <a:extLst>
              <a:ext uri="{FF2B5EF4-FFF2-40B4-BE49-F238E27FC236}">
                <a16:creationId xmlns:a16="http://schemas.microsoft.com/office/drawing/2014/main" id="{4633348A-57BF-02D9-3620-49D4599B6AED}"/>
              </a:ext>
            </a:extLst>
          </p:cNvPr>
          <p:cNvSpPr/>
          <p:nvPr/>
        </p:nvSpPr>
        <p:spPr>
          <a:xfrm>
            <a:off x="0" y="0"/>
            <a:ext cx="12192000" cy="69183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Google Shape;554;p6"/>
          <p:cNvSpPr txBox="1">
            <a:spLocks noGrp="1"/>
          </p:cNvSpPr>
          <p:nvPr>
            <p:ph type="title"/>
          </p:nvPr>
        </p:nvSpPr>
        <p:spPr>
          <a:xfrm>
            <a:off x="850392" y="801052"/>
            <a:ext cx="9979875" cy="518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dirty="0">
                <a:solidFill>
                  <a:srgbClr val="0B5394"/>
                </a:solidFill>
                <a:latin typeface="Times New Roman" panose="02020603050405020304" pitchFamily="18" charset="0"/>
                <a:cs typeface="Times New Roman" panose="02020603050405020304" pitchFamily="18" charset="0"/>
              </a:rPr>
              <a:t>Income</a:t>
            </a:r>
            <a:endParaRPr dirty="0">
              <a:solidFill>
                <a:srgbClr val="0B5394"/>
              </a:solidFill>
              <a:latin typeface="Times New Roman" panose="02020603050405020304" pitchFamily="18" charset="0"/>
              <a:cs typeface="Times New Roman" panose="02020603050405020304" pitchFamily="18" charset="0"/>
            </a:endParaRPr>
          </a:p>
        </p:txBody>
      </p:sp>
      <p:sp>
        <p:nvSpPr>
          <p:cNvPr id="561" name="Google Shape;561;p6"/>
          <p:cNvSpPr txBox="1">
            <a:spLocks noGrp="1"/>
          </p:cNvSpPr>
          <p:nvPr>
            <p:ph type="sldNum" sz="quarter" idx="12"/>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aphicFrame>
        <p:nvGraphicFramePr>
          <p:cNvPr id="555" name="Google Shape;555;p6"/>
          <p:cNvGraphicFramePr/>
          <p:nvPr>
            <p:extLst>
              <p:ext uri="{D42A27DB-BD31-4B8C-83A1-F6EECF244321}">
                <p14:modId xmlns:p14="http://schemas.microsoft.com/office/powerpoint/2010/main" val="2584049433"/>
              </p:ext>
            </p:extLst>
          </p:nvPr>
        </p:nvGraphicFramePr>
        <p:xfrm>
          <a:off x="916767" y="1577355"/>
          <a:ext cx="9793200" cy="2360904"/>
        </p:xfrm>
        <a:graphic>
          <a:graphicData uri="http://schemas.openxmlformats.org/drawingml/2006/table">
            <a:tbl>
              <a:tblPr>
                <a:noFill/>
                <a:tableStyleId>{1F080E0B-481B-4E90-AF63-6E53B3D7F3BB}</a:tableStyleId>
              </a:tblPr>
              <a:tblGrid>
                <a:gridCol w="6751518">
                  <a:extLst>
                    <a:ext uri="{9D8B030D-6E8A-4147-A177-3AD203B41FA5}">
                      <a16:colId xmlns:a16="http://schemas.microsoft.com/office/drawing/2014/main" val="20000"/>
                    </a:ext>
                  </a:extLst>
                </a:gridCol>
                <a:gridCol w="3041682">
                  <a:extLst>
                    <a:ext uri="{9D8B030D-6E8A-4147-A177-3AD203B41FA5}">
                      <a16:colId xmlns:a16="http://schemas.microsoft.com/office/drawing/2014/main" val="20001"/>
                    </a:ext>
                  </a:extLst>
                </a:gridCol>
              </a:tblGrid>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MEMBERSHIP DUES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$34,452.00</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1"/>
                      </a:ext>
                    </a:extLst>
                  </a:tcPr>
                </a:tc>
                <a:extLst>
                  <a:ext uri="{0D108BD9-81ED-4DB2-BD59-A6C34878D82A}">
                    <a16:rowId xmlns:a16="http://schemas.microsoft.com/office/drawing/2014/main" val="10000"/>
                  </a:ext>
                </a:extLst>
              </a:tr>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TRANSFER FEES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500.00</a:t>
                      </a:r>
                      <a:endParaRPr sz="2800" b="1"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1"/>
                      </a:ext>
                    </a:extLst>
                  </a:tcPr>
                </a:tc>
                <a:extLst>
                  <a:ext uri="{0D108BD9-81ED-4DB2-BD59-A6C34878D82A}">
                    <a16:rowId xmlns:a16="http://schemas.microsoft.com/office/drawing/2014/main" val="2261326258"/>
                  </a:ext>
                </a:extLst>
              </a:tr>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INTEREST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0"/>
                      </a:ext>
                    </a:extLst>
                  </a:tcPr>
                </a:tc>
                <a:tc>
                  <a:txBody>
                    <a:bodyPr/>
                    <a:lstStyle/>
                    <a:p>
                      <a:pPr marL="0" lvl="0" indent="0" algn="r" rtl="0">
                        <a:lnSpc>
                          <a:spcPct val="115000"/>
                        </a:lnSpc>
                        <a:spcBef>
                          <a:spcPts val="0"/>
                        </a:spcBef>
                        <a:spcAft>
                          <a:spcPts val="0"/>
                        </a:spcAft>
                        <a:buNone/>
                      </a:pPr>
                      <a:r>
                        <a:rPr lang="en-US" sz="2800" b="1" u="sng" dirty="0">
                          <a:latin typeface="Times New Roman"/>
                          <a:ea typeface="Times New Roman"/>
                          <a:cs typeface="Times New Roman"/>
                          <a:sym typeface="Times New Roman"/>
                        </a:rPr>
                        <a:t>2,296.10</a:t>
                      </a:r>
                      <a:endParaRPr sz="2800" b="1" u="sng"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1"/>
                      </a:ext>
                    </a:extLst>
                  </a:tcPr>
                </a:tc>
                <a:extLst>
                  <a:ext uri="{0D108BD9-81ED-4DB2-BD59-A6C34878D82A}">
                    <a16:rowId xmlns:a16="http://schemas.microsoft.com/office/drawing/2014/main" val="580865863"/>
                  </a:ext>
                </a:extLst>
              </a:tr>
              <a:tr h="590226">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TOTAL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$37,248.10</a:t>
                      </a:r>
                      <a:endParaRPr sz="2800" b="1"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555:0:1"/>
                      </a:ext>
                    </a:extLst>
                  </a:tcPr>
                </a:tc>
                <a:extLst>
                  <a:ext uri="{0D108BD9-81ED-4DB2-BD59-A6C34878D82A}">
                    <a16:rowId xmlns:a16="http://schemas.microsoft.com/office/drawing/2014/main" val="2026747642"/>
                  </a:ext>
                </a:extLst>
              </a:tr>
            </a:tbl>
          </a:graphicData>
        </a:graphic>
      </p:graphicFrame>
      <p:sp>
        <p:nvSpPr>
          <p:cNvPr id="560" name="Google Shape;560;p6"/>
          <p:cNvSpPr txBox="1"/>
          <p:nvPr/>
        </p:nvSpPr>
        <p:spPr>
          <a:xfrm>
            <a:off x="2136618" y="4739467"/>
            <a:ext cx="7233719"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i="1" dirty="0">
                <a:solidFill>
                  <a:schemeClr val="accent2">
                    <a:lumMod val="75000"/>
                  </a:schemeClr>
                </a:solidFill>
                <a:latin typeface="Times New Roman"/>
                <a:ea typeface="Times New Roman"/>
                <a:cs typeface="Times New Roman"/>
                <a:sym typeface="Times New Roman"/>
              </a:rPr>
              <a:t>All members are current on their annual dues!</a:t>
            </a:r>
            <a:endParaRPr sz="2800" b="1" i="1" dirty="0">
              <a:solidFill>
                <a:schemeClr val="accent2">
                  <a:lumMod val="75000"/>
                </a:schemeClr>
              </a:solidFill>
              <a:latin typeface="Times New Roman"/>
              <a:ea typeface="Times New Roman"/>
              <a:cs typeface="Times New Roman"/>
              <a:sym typeface="Times New Roman"/>
            </a:endParaRPr>
          </a:p>
        </p:txBody>
      </p:sp>
      <p:sp>
        <p:nvSpPr>
          <p:cNvPr id="3" name="Slide Number Placeholder 5">
            <a:extLst>
              <a:ext uri="{FF2B5EF4-FFF2-40B4-BE49-F238E27FC236}">
                <a16:creationId xmlns:a16="http://schemas.microsoft.com/office/drawing/2014/main" id="{56D86F6F-157D-2EF5-077F-15AA04AEBA6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4C9D77-8AE2-7A63-65CC-0591D09E0179}"/>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A903DB-8E60-7A79-9D19-3A673079BA5A}"/>
              </a:ext>
            </a:extLst>
          </p:cNvPr>
          <p:cNvSpPr>
            <a:spLocks noGrp="1"/>
          </p:cNvSpPr>
          <p:nvPr>
            <p:ph type="title"/>
          </p:nvPr>
        </p:nvSpPr>
        <p:spPr>
          <a:xfrm>
            <a:off x="821464" y="252989"/>
            <a:ext cx="9601200" cy="579452"/>
          </a:xfrm>
        </p:spPr>
        <p:txBody>
          <a:bodyPr>
            <a:normAutofit fontScale="90000"/>
          </a:bodyPr>
          <a:lstStyle/>
          <a:p>
            <a:r>
              <a:rPr lang="en-US" dirty="0">
                <a:solidFill>
                  <a:schemeClr val="accent2">
                    <a:lumMod val="75000"/>
                  </a:schemeClr>
                </a:solidFill>
                <a:latin typeface="Times New Roman" panose="02020603050405020304" pitchFamily="18" charset="0"/>
                <a:cs typeface="Times New Roman" panose="02020603050405020304" pitchFamily="18" charset="0"/>
              </a:rPr>
              <a:t>OPERATING EXPENSES</a:t>
            </a:r>
          </a:p>
        </p:txBody>
      </p:sp>
      <p:sp>
        <p:nvSpPr>
          <p:cNvPr id="5" name="Slide Number Placeholder 4">
            <a:extLst>
              <a:ext uri="{FF2B5EF4-FFF2-40B4-BE49-F238E27FC236}">
                <a16:creationId xmlns:a16="http://schemas.microsoft.com/office/drawing/2014/main" id="{B93DEA90-19BE-9174-CBE9-581BD97706E2}"/>
              </a:ext>
            </a:extLst>
          </p:cNvPr>
          <p:cNvSpPr>
            <a:spLocks noGrp="1"/>
          </p:cNvSpPr>
          <p:nvPr>
            <p:ph type="sldNum" sz="quarter" idx="12"/>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7</a:t>
            </a:fld>
            <a:endParaRPr lang="en-US"/>
          </a:p>
        </p:txBody>
      </p:sp>
      <p:graphicFrame>
        <p:nvGraphicFramePr>
          <p:cNvPr id="10" name="Table 9">
            <a:extLst>
              <a:ext uri="{FF2B5EF4-FFF2-40B4-BE49-F238E27FC236}">
                <a16:creationId xmlns:a16="http://schemas.microsoft.com/office/drawing/2014/main" id="{E379BA2A-C18C-C8EB-EEBB-4052FE564445}"/>
              </a:ext>
            </a:extLst>
          </p:cNvPr>
          <p:cNvGraphicFramePr>
            <a:graphicFrameLocks noGrp="1"/>
          </p:cNvGraphicFramePr>
          <p:nvPr>
            <p:extLst>
              <p:ext uri="{D42A27DB-BD31-4B8C-83A1-F6EECF244321}">
                <p14:modId xmlns:p14="http://schemas.microsoft.com/office/powerpoint/2010/main" val="3002702108"/>
              </p:ext>
            </p:extLst>
          </p:nvPr>
        </p:nvGraphicFramePr>
        <p:xfrm>
          <a:off x="2898475" y="928331"/>
          <a:ext cx="6384986" cy="4990413"/>
        </p:xfrm>
        <a:graphic>
          <a:graphicData uri="http://schemas.openxmlformats.org/drawingml/2006/table">
            <a:tbl>
              <a:tblPr/>
              <a:tblGrid>
                <a:gridCol w="431686">
                  <a:extLst>
                    <a:ext uri="{9D8B030D-6E8A-4147-A177-3AD203B41FA5}">
                      <a16:colId xmlns:a16="http://schemas.microsoft.com/office/drawing/2014/main" val="753733805"/>
                    </a:ext>
                  </a:extLst>
                </a:gridCol>
                <a:gridCol w="4266813">
                  <a:extLst>
                    <a:ext uri="{9D8B030D-6E8A-4147-A177-3AD203B41FA5}">
                      <a16:colId xmlns:a16="http://schemas.microsoft.com/office/drawing/2014/main" val="335438530"/>
                    </a:ext>
                  </a:extLst>
                </a:gridCol>
                <a:gridCol w="1686487">
                  <a:extLst>
                    <a:ext uri="{9D8B030D-6E8A-4147-A177-3AD203B41FA5}">
                      <a16:colId xmlns:a16="http://schemas.microsoft.com/office/drawing/2014/main" val="1700630482"/>
                    </a:ext>
                  </a:extLst>
                </a:gridCol>
              </a:tblGrid>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1538294217"/>
                  </a:ext>
                </a:extLst>
              </a:tr>
              <a:tr h="202834">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Landscaping and Groundskeeping</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2254998101"/>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Lawn Care</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14,355.00</a:t>
                      </a:r>
                    </a:p>
                  </a:txBody>
                  <a:tcPr marL="7722" marR="7722" marT="7722" marB="0" anchor="b">
                    <a:lnL>
                      <a:noFill/>
                    </a:lnL>
                    <a:lnR>
                      <a:noFill/>
                    </a:lnR>
                    <a:lnT>
                      <a:noFill/>
                    </a:lnT>
                    <a:lnB>
                      <a:noFill/>
                    </a:lnB>
                  </a:tcPr>
                </a:tc>
                <a:extLst>
                  <a:ext uri="{0D108BD9-81ED-4DB2-BD59-A6C34878D82A}">
                    <a16:rowId xmlns:a16="http://schemas.microsoft.com/office/drawing/2014/main" val="1112732903"/>
                  </a:ext>
                </a:extLst>
              </a:tr>
              <a:tr h="294331">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Tree &amp; Shrub Care</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3,045.00</a:t>
                      </a:r>
                    </a:p>
                  </a:txBody>
                  <a:tcPr marL="7722" marR="7722" marT="7722" marB="0" anchor="b">
                    <a:lnL>
                      <a:noFill/>
                    </a:lnL>
                    <a:lnR>
                      <a:noFill/>
                    </a:lnR>
                    <a:lnT>
                      <a:noFill/>
                    </a:lnT>
                    <a:lnB>
                      <a:noFill/>
                    </a:lnB>
                  </a:tcPr>
                </a:tc>
                <a:extLst>
                  <a:ext uri="{0D108BD9-81ED-4DB2-BD59-A6C34878D82A}">
                    <a16:rowId xmlns:a16="http://schemas.microsoft.com/office/drawing/2014/main" val="4059855643"/>
                  </a:ext>
                </a:extLst>
              </a:tr>
              <a:tr h="294331">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Sprinkler Maintenance &amp; Repairs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2,489.31 </a:t>
                      </a:r>
                    </a:p>
                  </a:txBody>
                  <a:tcPr marL="7722" marR="7722" marT="7722" marB="0" anchor="b">
                    <a:lnL>
                      <a:noFill/>
                    </a:lnL>
                    <a:lnR>
                      <a:noFill/>
                    </a:lnR>
                    <a:lnT>
                      <a:noFill/>
                    </a:lnT>
                    <a:lnB>
                      <a:noFill/>
                    </a:lnB>
                  </a:tcPr>
                </a:tc>
                <a:extLst>
                  <a:ext uri="{0D108BD9-81ED-4DB2-BD59-A6C34878D82A}">
                    <a16:rowId xmlns:a16="http://schemas.microsoft.com/office/drawing/2014/main" val="97689063"/>
                  </a:ext>
                </a:extLst>
              </a:tr>
              <a:tr h="294331">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Snow Removal</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2,867.50</a:t>
                      </a:r>
                    </a:p>
                  </a:txBody>
                  <a:tcPr marL="7722" marR="7722" marT="7722"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2286841"/>
                  </a:ext>
                </a:extLst>
              </a:tr>
              <a:tr h="242163">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Landscaping and Groundskeeping</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22,756.81</a:t>
                      </a:r>
                    </a:p>
                  </a:txBody>
                  <a:tcPr marL="7722" marR="7722" marT="7722"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011250907"/>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1269813146"/>
                  </a:ext>
                </a:extLst>
              </a:tr>
              <a:tr h="242163">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Membership Expenses</a:t>
                      </a:r>
                    </a:p>
                  </a:txBody>
                  <a:tcPr marL="7722" marR="7722" marT="7722" marB="0" anchor="b">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lnL>
                      <a:noFill/>
                    </a:lnL>
                    <a:lnR>
                      <a:noFill/>
                    </a:lnR>
                    <a:lnT>
                      <a:noFill/>
                    </a:lnT>
                    <a:lnB>
                      <a:noFill/>
                    </a:lnB>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2341491052"/>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Events &amp; Promotions (Ice Cream Social)</a:t>
                      </a:r>
                    </a:p>
                  </a:txBody>
                  <a:tcPr marL="7722" marR="7722" marT="7722"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385.29 </a:t>
                      </a:r>
                    </a:p>
                  </a:txBody>
                  <a:tcPr marL="7722" marR="7722" marT="7722" marB="0" anchor="b">
                    <a:lnL>
                      <a:noFill/>
                    </a:lnL>
                    <a:lnR>
                      <a:noFill/>
                    </a:lnR>
                    <a:lnT>
                      <a:noFill/>
                    </a:lnT>
                    <a:lnB>
                      <a:noFill/>
                    </a:lnB>
                  </a:tcPr>
                </a:tc>
                <a:extLst>
                  <a:ext uri="{0D108BD9-81ED-4DB2-BD59-A6C34878D82A}">
                    <a16:rowId xmlns:a16="http://schemas.microsoft.com/office/drawing/2014/main" val="3122873467"/>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Holiday Decorations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3,868.12 </a:t>
                      </a:r>
                    </a:p>
                  </a:txBody>
                  <a:tcPr marL="7722" marR="7722" marT="7722"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414420"/>
                  </a:ext>
                </a:extLst>
              </a:tr>
              <a:tr h="242163">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Membership Expenses</a:t>
                      </a:r>
                    </a:p>
                  </a:txBody>
                  <a:tcPr marL="7722" marR="7722" marT="7722" marB="0" anchor="b">
                    <a:lnL>
                      <a:noFill/>
                    </a:lnL>
                    <a:lnR>
                      <a:noFill/>
                    </a:lnR>
                    <a:lnT>
                      <a:noFill/>
                    </a:lnT>
                    <a:lnB>
                      <a:noFill/>
                    </a:lnB>
                  </a:tcPr>
                </a:tc>
                <a:tc hMerge="1">
                  <a:txBody>
                    <a:bodyPr/>
                    <a:lstStyle/>
                    <a:p>
                      <a:endParaRPr lang="en-US"/>
                    </a:p>
                  </a:txBody>
                  <a:tcPr>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4,253.41 </a:t>
                      </a:r>
                    </a:p>
                  </a:txBody>
                  <a:tcPr marL="7722" marR="7722" marT="7722"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379271365"/>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1484831739"/>
                  </a:ext>
                </a:extLst>
              </a:tr>
              <a:tr h="294331">
                <a:tc gridSpan="2">
                  <a:txBody>
                    <a:bodyPr/>
                    <a:lstStyle/>
                    <a:p>
                      <a:pPr algn="l" fontAlgn="b">
                        <a:lnSpc>
                          <a:spcPct val="15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Monthly Banking Costs</a:t>
                      </a:r>
                    </a:p>
                  </a:txBody>
                  <a:tcPr marL="7722" marR="7722" marT="7722" marB="0" anchor="b">
                    <a:lnL>
                      <a:noFill/>
                    </a:lnL>
                    <a:lnR>
                      <a:noFill/>
                    </a:lnR>
                    <a:lnT>
                      <a:noFill/>
                    </a:lnT>
                    <a:lnB>
                      <a:noFill/>
                    </a:lnB>
                  </a:tcPr>
                </a:tc>
                <a:tc hMerge="1">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3918723517"/>
                  </a:ext>
                </a:extLst>
              </a:tr>
              <a:tr h="116769">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Credit Card Processing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101.22</a:t>
                      </a:r>
                    </a:p>
                  </a:txBody>
                  <a:tcPr marL="7722" marR="7722" marT="7722" marB="0" anchor="b">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3240880307"/>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Venmo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235.61</a:t>
                      </a:r>
                    </a:p>
                  </a:txBody>
                  <a:tcPr marL="7722" marR="7722" marT="7722" marB="0" anchor="b">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2765570868"/>
                  </a:ext>
                </a:extLst>
              </a:tr>
              <a:tr h="29433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ACH Check Processing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6.00 </a:t>
                      </a:r>
                    </a:p>
                  </a:txBody>
                  <a:tcPr marL="7722" marR="7722" marT="7722"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573871"/>
                  </a:ext>
                </a:extLst>
              </a:tr>
              <a:tr h="242163">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Monthly Banking Costs</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342.83 </a:t>
                      </a:r>
                    </a:p>
                  </a:txBody>
                  <a:tcPr marL="7722" marR="7722" marT="7722"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048210888"/>
                  </a:ext>
                </a:extLst>
              </a:tr>
            </a:tbl>
          </a:graphicData>
        </a:graphic>
      </p:graphicFrame>
      <p:sp>
        <p:nvSpPr>
          <p:cNvPr id="4" name="Slide Number Placeholder 5">
            <a:extLst>
              <a:ext uri="{FF2B5EF4-FFF2-40B4-BE49-F238E27FC236}">
                <a16:creationId xmlns:a16="http://schemas.microsoft.com/office/drawing/2014/main" id="{80FA2F43-35A2-5944-C788-B0113331D85B}"/>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7</a:t>
            </a:fld>
            <a:endParaRPr lang="en-US" dirty="0"/>
          </a:p>
        </p:txBody>
      </p:sp>
    </p:spTree>
    <p:extLst>
      <p:ext uri="{BB962C8B-B14F-4D97-AF65-F5344CB8AC3E}">
        <p14:creationId xmlns:p14="http://schemas.microsoft.com/office/powerpoint/2010/main" val="134413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AFE5E-33BA-3B9C-304C-79A7C1B71498}"/>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E27441C3-13B5-1926-F923-981A3C8621A3}"/>
              </a:ext>
            </a:extLst>
          </p:cNvPr>
          <p:cNvGraphicFramePr>
            <a:graphicFrameLocks noGrp="1"/>
          </p:cNvGraphicFramePr>
          <p:nvPr>
            <p:extLst>
              <p:ext uri="{D42A27DB-BD31-4B8C-83A1-F6EECF244321}">
                <p14:modId xmlns:p14="http://schemas.microsoft.com/office/powerpoint/2010/main" val="1697919328"/>
              </p:ext>
            </p:extLst>
          </p:nvPr>
        </p:nvGraphicFramePr>
        <p:xfrm>
          <a:off x="3127365" y="695863"/>
          <a:ext cx="4946959" cy="4653398"/>
        </p:xfrm>
        <a:graphic>
          <a:graphicData uri="http://schemas.openxmlformats.org/drawingml/2006/table">
            <a:tbl>
              <a:tblPr/>
              <a:tblGrid>
                <a:gridCol w="327179">
                  <a:extLst>
                    <a:ext uri="{9D8B030D-6E8A-4147-A177-3AD203B41FA5}">
                      <a16:colId xmlns:a16="http://schemas.microsoft.com/office/drawing/2014/main" val="2632329405"/>
                    </a:ext>
                  </a:extLst>
                </a:gridCol>
                <a:gridCol w="3311059">
                  <a:extLst>
                    <a:ext uri="{9D8B030D-6E8A-4147-A177-3AD203B41FA5}">
                      <a16:colId xmlns:a16="http://schemas.microsoft.com/office/drawing/2014/main" val="2657092474"/>
                    </a:ext>
                  </a:extLst>
                </a:gridCol>
                <a:gridCol w="1308721">
                  <a:extLst>
                    <a:ext uri="{9D8B030D-6E8A-4147-A177-3AD203B41FA5}">
                      <a16:colId xmlns:a16="http://schemas.microsoft.com/office/drawing/2014/main" val="1108985266"/>
                    </a:ext>
                  </a:extLst>
                </a:gridCol>
              </a:tblGrid>
              <a:tr h="215777">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Postage and Delivery</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1067616617"/>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Postal Box Rent</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182.00 </a:t>
                      </a:r>
                    </a:p>
                  </a:txBody>
                  <a:tcPr marL="7843" marR="7843" marT="7843" marB="0" anchor="b">
                    <a:lnL>
                      <a:noFill/>
                    </a:lnL>
                    <a:lnR>
                      <a:noFill/>
                    </a:lnR>
                    <a:lnT>
                      <a:noFill/>
                    </a:lnT>
                    <a:lnB>
                      <a:noFill/>
                    </a:lnB>
                  </a:tcPr>
                </a:tc>
                <a:extLst>
                  <a:ext uri="{0D108BD9-81ED-4DB2-BD59-A6C34878D82A}">
                    <a16:rowId xmlns:a16="http://schemas.microsoft.com/office/drawing/2014/main" val="960147852"/>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Stamps</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198.00 </a:t>
                      </a:r>
                    </a:p>
                  </a:txBody>
                  <a:tcPr marL="7843" marR="7843" marT="7843"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895680"/>
                  </a:ext>
                </a:extLst>
              </a:tr>
              <a:tr h="215777">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Postage and Delivery</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380.00</a:t>
                      </a:r>
                    </a:p>
                  </a:txBody>
                  <a:tcPr marL="7843" marR="7843" marT="784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407035727"/>
                  </a:ext>
                </a:extLst>
              </a:tr>
              <a:tr h="215777">
                <a:tc gridSpan="2">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1465452035"/>
                  </a:ext>
                </a:extLst>
              </a:tr>
              <a:tr h="215777">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Professional Fees</a:t>
                      </a:r>
                    </a:p>
                  </a:txBody>
                  <a:tcPr marL="7843" marR="7843" marT="7843" marB="0" anchor="b">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70189455"/>
                  </a:ext>
                </a:extLst>
              </a:tr>
              <a:tr h="215777">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Accounting &amp; Audit Fees</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800.00 </a:t>
                      </a:r>
                    </a:p>
                  </a:txBody>
                  <a:tcPr marL="7843" marR="7843" marT="7843"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72467296"/>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Insurance &amp; Bonding Costs</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1,241.00 </a:t>
                      </a:r>
                    </a:p>
                  </a:txBody>
                  <a:tcPr marL="7843" marR="7843" marT="7843"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52141961"/>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Federal Taxes</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555.76</a:t>
                      </a:r>
                    </a:p>
                  </a:txBody>
                  <a:tcPr marL="7843" marR="7843" marT="7843"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1213395"/>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Taxes - State of Idaho</a:t>
                      </a:r>
                    </a:p>
                  </a:txBody>
                  <a:tcPr marL="7843" marR="7843" marT="7843"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110.65 </a:t>
                      </a:r>
                    </a:p>
                  </a:txBody>
                  <a:tcPr marL="7843" marR="7843" marT="784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5247205"/>
                  </a:ext>
                </a:extLst>
              </a:tr>
              <a:tr h="215777">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Professional Fees</a:t>
                      </a:r>
                    </a:p>
                  </a:txBody>
                  <a:tcPr marL="7843" marR="7843" marT="7843" marB="0" anchor="b">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2,707.41 </a:t>
                      </a:r>
                    </a:p>
                  </a:txBody>
                  <a:tcPr marL="7843" marR="7843" marT="7843"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653273533"/>
                  </a:ext>
                </a:extLst>
              </a:tr>
              <a:tr h="215777">
                <a:tc gridSpan="2">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4125677190"/>
                  </a:ext>
                </a:extLst>
              </a:tr>
              <a:tr h="215777">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Supplies &amp; Services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3418688229"/>
                  </a:ext>
                </a:extLst>
              </a:tr>
              <a:tr h="275088">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Meeting Expense</a:t>
                      </a: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116.22 </a:t>
                      </a:r>
                    </a:p>
                  </a:txBody>
                  <a:tcPr marL="7843" marR="7843" marT="7843" marB="0" anchor="b">
                    <a:lnL>
                      <a:noFill/>
                    </a:lnL>
                    <a:lnR>
                      <a:noFill/>
                    </a:lnR>
                    <a:lnT>
                      <a:noFill/>
                    </a:lnT>
                    <a:lnB>
                      <a:noFill/>
                    </a:lnB>
                  </a:tcPr>
                </a:tc>
                <a:extLst>
                  <a:ext uri="{0D108BD9-81ED-4DB2-BD59-A6C34878D82A}">
                    <a16:rowId xmlns:a16="http://schemas.microsoft.com/office/drawing/2014/main" val="4136116844"/>
                  </a:ext>
                </a:extLst>
              </a:tr>
              <a:tr h="260859">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QuickBooks Online</a:t>
                      </a: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534.60</a:t>
                      </a:r>
                    </a:p>
                  </a:txBody>
                  <a:tcPr marL="7843" marR="7843" marT="7843"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727831"/>
                  </a:ext>
                </a:extLst>
              </a:tr>
              <a:tr h="260859">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Office Supplies</a:t>
                      </a: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355.60 </a:t>
                      </a:r>
                    </a:p>
                  </a:txBody>
                  <a:tcPr marL="7843" marR="7843" marT="7843"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647146"/>
                  </a:ext>
                </a:extLst>
              </a:tr>
              <a:tr h="260859">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Internet &amp; Website</a:t>
                      </a: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273.93</a:t>
                      </a:r>
                    </a:p>
                  </a:txBody>
                  <a:tcPr marL="7843" marR="7843" marT="7843" marB="0" anchor="b">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9979396"/>
                  </a:ext>
                </a:extLst>
              </a:tr>
              <a:tr h="277688">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Supplies &amp; Services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1,280.35 </a:t>
                      </a:r>
                    </a:p>
                  </a:txBody>
                  <a:tcPr marL="7843" marR="7843" marT="7843"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433340768"/>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751682463"/>
                  </a:ext>
                </a:extLst>
              </a:tr>
              <a:tr h="215777">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43" marR="7843" marT="7843" marB="0" anchor="b">
                    <a:lnL>
                      <a:noFill/>
                    </a:lnL>
                    <a:lnR>
                      <a:noFill/>
                    </a:lnR>
                    <a:lnT>
                      <a:noFill/>
                    </a:lnT>
                    <a:lnB>
                      <a:noFill/>
                    </a:lnB>
                  </a:tcPr>
                </a:tc>
                <a:extLst>
                  <a:ext uri="{0D108BD9-81ED-4DB2-BD59-A6C34878D82A}">
                    <a16:rowId xmlns:a16="http://schemas.microsoft.com/office/drawing/2014/main" val="543406402"/>
                  </a:ext>
                </a:extLst>
              </a:tr>
            </a:tbl>
          </a:graphicData>
        </a:graphic>
      </p:graphicFrame>
      <p:sp>
        <p:nvSpPr>
          <p:cNvPr id="3" name="Slide Number Placeholder 5">
            <a:extLst>
              <a:ext uri="{FF2B5EF4-FFF2-40B4-BE49-F238E27FC236}">
                <a16:creationId xmlns:a16="http://schemas.microsoft.com/office/drawing/2014/main" id="{2D7E80B8-7790-8384-2923-68EC5D8B272D}"/>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4259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8ABA1A-4002-6B6D-6C00-CB43CA325083}"/>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2863231-0C21-6FBD-7BEC-51AA2E3CB2A9}"/>
              </a:ext>
            </a:extLst>
          </p:cNvPr>
          <p:cNvSpPr>
            <a:spLocks noGrp="1"/>
          </p:cNvSpPr>
          <p:nvPr>
            <p:ph type="sldNum" sz="quarter" idx="12"/>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9</a:t>
            </a:fld>
            <a:endParaRPr lang="en-US"/>
          </a:p>
        </p:txBody>
      </p:sp>
      <p:graphicFrame>
        <p:nvGraphicFramePr>
          <p:cNvPr id="6" name="Google Shape;559;p6">
            <a:extLst>
              <a:ext uri="{FF2B5EF4-FFF2-40B4-BE49-F238E27FC236}">
                <a16:creationId xmlns:a16="http://schemas.microsoft.com/office/drawing/2014/main" id="{F6316124-C34A-7450-97D2-4360E8B138DE}"/>
              </a:ext>
            </a:extLst>
          </p:cNvPr>
          <p:cNvGraphicFramePr/>
          <p:nvPr>
            <p:extLst>
              <p:ext uri="{D42A27DB-BD31-4B8C-83A1-F6EECF244321}">
                <p14:modId xmlns:p14="http://schemas.microsoft.com/office/powerpoint/2010/main" val="1068365375"/>
              </p:ext>
            </p:extLst>
          </p:nvPr>
        </p:nvGraphicFramePr>
        <p:xfrm>
          <a:off x="2497323" y="3605227"/>
          <a:ext cx="5420225" cy="641846"/>
        </p:xfrm>
        <a:graphic>
          <a:graphicData uri="http://schemas.openxmlformats.org/drawingml/2006/table">
            <a:tbl>
              <a:tblPr>
                <a:noFill/>
                <a:tableStyleId>{1F080E0B-481B-4E90-AF63-6E53B3D7F3BB}</a:tableStyleId>
              </a:tblPr>
              <a:tblGrid>
                <a:gridCol w="3714975">
                  <a:extLst>
                    <a:ext uri="{9D8B030D-6E8A-4147-A177-3AD203B41FA5}">
                      <a16:colId xmlns:a16="http://schemas.microsoft.com/office/drawing/2014/main" val="20000"/>
                    </a:ext>
                  </a:extLst>
                </a:gridCol>
                <a:gridCol w="1705250">
                  <a:extLst>
                    <a:ext uri="{9D8B030D-6E8A-4147-A177-3AD203B41FA5}">
                      <a16:colId xmlns:a16="http://schemas.microsoft.com/office/drawing/2014/main" val="20001"/>
                    </a:ext>
                  </a:extLst>
                </a:gridCol>
              </a:tblGrid>
              <a:tr h="641846">
                <a:tc>
                  <a:txBody>
                    <a:bodyPr/>
                    <a:lstStyle/>
                    <a:p>
                      <a:pPr marL="0" lvl="0" indent="0" algn="r" rtl="0">
                        <a:lnSpc>
                          <a:spcPct val="115000"/>
                        </a:lnSpc>
                        <a:spcBef>
                          <a:spcPts val="0"/>
                        </a:spcBef>
                        <a:spcAft>
                          <a:spcPts val="0"/>
                        </a:spcAft>
                        <a:buNone/>
                      </a:pPr>
                      <a:r>
                        <a:rPr lang="en-US" sz="1800" b="1" dirty="0">
                          <a:latin typeface="Times New Roman"/>
                          <a:ea typeface="Times New Roman"/>
                          <a:cs typeface="Times New Roman"/>
                          <a:sym typeface="Times New Roman"/>
                        </a:rPr>
                        <a:t>TOTAL OPERATING EXPENSES</a:t>
                      </a:r>
                      <a:endParaRPr sz="1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800" dirty="0">
                          <a:latin typeface="Times New Roman"/>
                          <a:ea typeface="Times New Roman"/>
                          <a:cs typeface="Times New Roman"/>
                          <a:sym typeface="Times New Roman"/>
                        </a:rPr>
                        <a:t>$33,647.90</a:t>
                      </a:r>
                      <a:endParaRPr sz="2800"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820D78DE-E016-7F51-E640-307D54D522CB}"/>
              </a:ext>
            </a:extLst>
          </p:cNvPr>
          <p:cNvGraphicFramePr>
            <a:graphicFrameLocks noGrp="1"/>
          </p:cNvGraphicFramePr>
          <p:nvPr>
            <p:extLst>
              <p:ext uri="{D42A27DB-BD31-4B8C-83A1-F6EECF244321}">
                <p14:modId xmlns:p14="http://schemas.microsoft.com/office/powerpoint/2010/main" val="691672418"/>
              </p:ext>
            </p:extLst>
          </p:nvPr>
        </p:nvGraphicFramePr>
        <p:xfrm>
          <a:off x="3195546" y="1177415"/>
          <a:ext cx="4316562" cy="1560195"/>
        </p:xfrm>
        <a:graphic>
          <a:graphicData uri="http://schemas.openxmlformats.org/drawingml/2006/table">
            <a:tbl>
              <a:tblPr/>
              <a:tblGrid>
                <a:gridCol w="285487">
                  <a:extLst>
                    <a:ext uri="{9D8B030D-6E8A-4147-A177-3AD203B41FA5}">
                      <a16:colId xmlns:a16="http://schemas.microsoft.com/office/drawing/2014/main" val="2804164610"/>
                    </a:ext>
                  </a:extLst>
                </a:gridCol>
                <a:gridCol w="2599090">
                  <a:extLst>
                    <a:ext uri="{9D8B030D-6E8A-4147-A177-3AD203B41FA5}">
                      <a16:colId xmlns:a16="http://schemas.microsoft.com/office/drawing/2014/main" val="3491933320"/>
                    </a:ext>
                  </a:extLst>
                </a:gridCol>
                <a:gridCol w="1431985">
                  <a:extLst>
                    <a:ext uri="{9D8B030D-6E8A-4147-A177-3AD203B41FA5}">
                      <a16:colId xmlns:a16="http://schemas.microsoft.com/office/drawing/2014/main" val="514443588"/>
                    </a:ext>
                  </a:extLst>
                </a:gridCol>
              </a:tblGrid>
              <a:tr h="190500">
                <a:tc gridSpan="2">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Utilities</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125502874"/>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0340 Napa Drive</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 $              312.00 </a:t>
                      </a:r>
                    </a:p>
                  </a:txBody>
                  <a:tcPr marL="9525" marR="9525" marT="9525" marB="0" anchor="b">
                    <a:lnL>
                      <a:noFill/>
                    </a:lnL>
                    <a:lnR>
                      <a:noFill/>
                    </a:lnR>
                    <a:lnT>
                      <a:noFill/>
                    </a:lnT>
                    <a:lnB>
                      <a:noFill/>
                    </a:lnB>
                  </a:tcPr>
                </a:tc>
                <a:extLst>
                  <a:ext uri="{0D108BD9-81ED-4DB2-BD59-A6C34878D82A}">
                    <a16:rowId xmlns:a16="http://schemas.microsoft.com/office/drawing/2014/main" val="2243620617"/>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3330 Burgundy Drive</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517.96 </a:t>
                      </a:r>
                    </a:p>
                  </a:txBody>
                  <a:tcPr marL="9525" marR="9525" marT="9525" marB="0" anchor="b">
                    <a:lnL>
                      <a:noFill/>
                    </a:lnL>
                    <a:lnR>
                      <a:noFill/>
                    </a:lnR>
                    <a:lnT>
                      <a:noFill/>
                    </a:lnT>
                    <a:lnB>
                      <a:noFill/>
                    </a:lnB>
                  </a:tcPr>
                </a:tc>
                <a:extLst>
                  <a:ext uri="{0D108BD9-81ED-4DB2-BD59-A6C34878D82A}">
                    <a16:rowId xmlns:a16="http://schemas.microsoft.com/office/drawing/2014/main" val="3289390397"/>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3561 South 5th West</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334.08 </a:t>
                      </a:r>
                    </a:p>
                  </a:txBody>
                  <a:tcPr marL="9525" marR="9525" marT="9525" marB="0" anchor="b">
                    <a:lnL>
                      <a:noFill/>
                    </a:lnL>
                    <a:lnR>
                      <a:noFill/>
                    </a:lnR>
                    <a:lnT>
                      <a:noFill/>
                    </a:lnT>
                    <a:lnB>
                      <a:noFill/>
                    </a:lnB>
                  </a:tcPr>
                </a:tc>
                <a:extLst>
                  <a:ext uri="{0D108BD9-81ED-4DB2-BD59-A6C34878D82A}">
                    <a16:rowId xmlns:a16="http://schemas.microsoft.com/office/drawing/2014/main" val="2540121288"/>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3900 Tuscany Drive</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364.66 </a:t>
                      </a:r>
                    </a:p>
                  </a:txBody>
                  <a:tcPr marL="9525" marR="9525" marT="9525" marB="0" anchor="b">
                    <a:lnL>
                      <a:noFill/>
                    </a:lnL>
                    <a:lnR>
                      <a:noFill/>
                    </a:lnR>
                    <a:lnT>
                      <a:noFill/>
                    </a:lnT>
                    <a:lnB>
                      <a:noFill/>
                    </a:lnB>
                  </a:tcPr>
                </a:tc>
                <a:extLst>
                  <a:ext uri="{0D108BD9-81ED-4DB2-BD59-A6C34878D82A}">
                    <a16:rowId xmlns:a16="http://schemas.microsoft.com/office/drawing/2014/main" val="2005102841"/>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3811 South 5th West  (Pump)</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398.39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566087"/>
                  </a:ext>
                </a:extLst>
              </a:tr>
              <a:tr h="190500">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Utilities</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0" u="sng" strike="noStrike" dirty="0">
                          <a:solidFill>
                            <a:srgbClr val="000000"/>
                          </a:solidFill>
                          <a:effectLst/>
                          <a:latin typeface="Times New Roman" panose="02020603050405020304" pitchFamily="18" charset="0"/>
                          <a:cs typeface="Times New Roman" panose="02020603050405020304" pitchFamily="18" charset="0"/>
                        </a:rPr>
                        <a:t>$           1,927.09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2573394"/>
                  </a:ext>
                </a:extLst>
              </a:tr>
            </a:tbl>
          </a:graphicData>
        </a:graphic>
      </p:graphicFrame>
      <p:sp>
        <p:nvSpPr>
          <p:cNvPr id="3" name="Slide Number Placeholder 5">
            <a:extLst>
              <a:ext uri="{FF2B5EF4-FFF2-40B4-BE49-F238E27FC236}">
                <a16:creationId xmlns:a16="http://schemas.microsoft.com/office/drawing/2014/main" id="{C50FDDFE-1346-A8ED-4F3A-07AB7D0E2C1A}"/>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41803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17726</TotalTime>
  <Words>3299</Words>
  <Application>Microsoft Office PowerPoint</Application>
  <PresentationFormat>Widescreen</PresentationFormat>
  <Paragraphs>457</Paragraphs>
  <Slides>54</Slides>
  <Notes>54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Calibri</vt:lpstr>
      <vt:lpstr>Times New Roman</vt:lpstr>
      <vt:lpstr>Trebuchet MS</vt:lpstr>
      <vt:lpstr>Wingdings</vt:lpstr>
      <vt:lpstr>Wingdings 3</vt:lpstr>
      <vt:lpstr>Facet</vt:lpstr>
      <vt:lpstr>1_Facet</vt:lpstr>
      <vt:lpstr>Homeowners’ Association</vt:lpstr>
      <vt:lpstr>PowerPoint Presentation</vt:lpstr>
      <vt:lpstr>Establish Quorum &amp; Proof of Notice</vt:lpstr>
      <vt:lpstr>2023 Annual Meeting Minutes Review &amp; Approval   PAGE 5 in Handout </vt:lpstr>
      <vt:lpstr>Treasurer’s Report</vt:lpstr>
      <vt:lpstr>Income</vt:lpstr>
      <vt:lpstr>OPERATING EXPENSES</vt:lpstr>
      <vt:lpstr>PowerPoint Presentation</vt:lpstr>
      <vt:lpstr>PowerPoint Presentation</vt:lpstr>
      <vt:lpstr>INCOME LESS EXPENSES</vt:lpstr>
      <vt:lpstr>CAPITAL EXPENSE “EQUITY” SAVING ACCOUNTS</vt:lpstr>
      <vt:lpstr>2023 CAPITAL EQUITY SAVINGS ACCOUNT EXPENDITURES</vt:lpstr>
      <vt:lpstr>PowerPoint Presentation</vt:lpstr>
      <vt:lpstr> BALANCE SHEET Assets</vt:lpstr>
      <vt:lpstr> 2024 Audit/Review</vt:lpstr>
      <vt:lpstr>2024 Accomplishments</vt:lpstr>
      <vt:lpstr>#1 Removed  Dead Trees Around  the Neighborhood </vt:lpstr>
      <vt:lpstr>#2 Removed Stumps on Common Areas</vt:lpstr>
      <vt:lpstr>#3 Removed large stump and roots in the canal bank.</vt:lpstr>
      <vt:lpstr>#4  Before and After Landscaping &amp; Sprinklers at the Pump Site.</vt:lpstr>
      <vt:lpstr>#5   Plat map of Waterford Homeowners’ Association’s common area at th end of Burgundy </vt:lpstr>
      <vt:lpstr>#  5 Before photos of the area at the end of Burgundy </vt:lpstr>
      <vt:lpstr>#5  Completed improvements at the end of Burgundy </vt:lpstr>
      <vt:lpstr>#6 New Lighting on Entrance Signs</vt:lpstr>
      <vt:lpstr>#7 Holiday Lights </vt:lpstr>
      <vt:lpstr>PowerPoint Presentation</vt:lpstr>
      <vt:lpstr>#9 Neighborhood Yard Sale Sale</vt:lpstr>
      <vt:lpstr>#10 Social Gatherings</vt:lpstr>
      <vt:lpstr>#11  Sprinkler Repairs  </vt:lpstr>
      <vt:lpstr>PowerPoint Presentation</vt:lpstr>
      <vt:lpstr>PowerPoint Presentation</vt:lpstr>
      <vt:lpstr>PowerPoint Presentation</vt:lpstr>
      <vt:lpstr>PowerPoint Presentation</vt:lpstr>
      <vt:lpstr>#15 The HOA Website now facilitates Online Complaints or Violation Submissions</vt:lpstr>
      <vt:lpstr>2025 Goals &amp; Plans</vt:lpstr>
      <vt:lpstr>#1 Committees  Diversify and Establish Assignments within the Board and Waterford Homeowners’ Association </vt:lpstr>
      <vt:lpstr>#2  Training Continue Board and Committee Training</vt:lpstr>
      <vt:lpstr>PowerPoint Presentation</vt:lpstr>
      <vt:lpstr>#4 Continue Efforts to Keep Canal Vegetation under Control by working with adjacent homeowners and the Irrigation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Homeowner Input</vt:lpstr>
      <vt:lpstr>Introduction of Candidates</vt:lpstr>
      <vt:lpstr>Voting   </vt:lpstr>
      <vt:lpstr>Volunteers Needed</vt:lpstr>
      <vt:lpstr>One &amp; Done Committees  Special Landscaping Projects   Winter Holiday Decorations   4th of July Decorations   Ice Cream Social   Yard Sale    Newsletter Articles   Other Social Activities   </vt:lpstr>
      <vt:lpstr>Election Results   </vt:lpstr>
      <vt:lpstr>Door Prize Drawing</vt:lpstr>
      <vt:lpstr>   Meeting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Homeowners’ Association</dc:title>
  <dc:creator>susan west</dc:creator>
  <cp:lastModifiedBy>Susan Dewey</cp:lastModifiedBy>
  <cp:revision>59</cp:revision>
  <cp:lastPrinted>2024-10-16T16:30:40Z</cp:lastPrinted>
  <dcterms:created xsi:type="dcterms:W3CDTF">2018-10-12T13:48:00Z</dcterms:created>
  <dcterms:modified xsi:type="dcterms:W3CDTF">2024-10-19T17:25:02Z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