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61" r:id="rId1"/>
    <p:sldMasterId id="2147483814" r:id="rId2"/>
  </p:sldMasterIdLst>
  <p:notesMasterIdLst>
    <p:notesMasterId r:id="rId61"/>
  </p:notesMasterIdLst>
  <p:handoutMasterIdLst>
    <p:handoutMasterId r:id="rId62"/>
  </p:handoutMasterIdLst>
  <p:sldIdLst>
    <p:sldId id="256" r:id="rId3"/>
    <p:sldId id="257" r:id="rId4"/>
    <p:sldId id="258" r:id="rId5"/>
    <p:sldId id="259" r:id="rId6"/>
    <p:sldId id="260" r:id="rId7"/>
    <p:sldId id="261" r:id="rId8"/>
    <p:sldId id="262" r:id="rId9"/>
    <p:sldId id="298" r:id="rId10"/>
    <p:sldId id="301" r:id="rId11"/>
    <p:sldId id="302" r:id="rId12"/>
    <p:sldId id="305" r:id="rId13"/>
    <p:sldId id="306" r:id="rId14"/>
    <p:sldId id="263" r:id="rId15"/>
    <p:sldId id="329" r:id="rId16"/>
    <p:sldId id="264" r:id="rId17"/>
    <p:sldId id="267" r:id="rId18"/>
    <p:sldId id="268" r:id="rId19"/>
    <p:sldId id="280" r:id="rId20"/>
    <p:sldId id="281" r:id="rId21"/>
    <p:sldId id="308" r:id="rId22"/>
    <p:sldId id="282" r:id="rId23"/>
    <p:sldId id="283" r:id="rId24"/>
    <p:sldId id="311" r:id="rId25"/>
    <p:sldId id="284" r:id="rId26"/>
    <p:sldId id="310" r:id="rId27"/>
    <p:sldId id="309" r:id="rId28"/>
    <p:sldId id="285" r:id="rId29"/>
    <p:sldId id="286" r:id="rId30"/>
    <p:sldId id="332" r:id="rId31"/>
    <p:sldId id="318" r:id="rId32"/>
    <p:sldId id="319" r:id="rId33"/>
    <p:sldId id="320" r:id="rId34"/>
    <p:sldId id="321" r:id="rId35"/>
    <p:sldId id="322" r:id="rId36"/>
    <p:sldId id="323" r:id="rId37"/>
    <p:sldId id="324" r:id="rId38"/>
    <p:sldId id="325" r:id="rId39"/>
    <p:sldId id="326" r:id="rId40"/>
    <p:sldId id="317" r:id="rId41"/>
    <p:sldId id="328" r:id="rId42"/>
    <p:sldId id="312" r:id="rId43"/>
    <p:sldId id="313" r:id="rId44"/>
    <p:sldId id="314" r:id="rId45"/>
    <p:sldId id="315" r:id="rId46"/>
    <p:sldId id="316" r:id="rId47"/>
    <p:sldId id="287" r:id="rId48"/>
    <p:sldId id="333" r:id="rId49"/>
    <p:sldId id="330" r:id="rId50"/>
    <p:sldId id="334" r:id="rId51"/>
    <p:sldId id="291" r:id="rId52"/>
    <p:sldId id="292" r:id="rId53"/>
    <p:sldId id="293" r:id="rId54"/>
    <p:sldId id="327" r:id="rId55"/>
    <p:sldId id="331" r:id="rId56"/>
    <p:sldId id="294" r:id="rId57"/>
    <p:sldId id="295" r:id="rId58"/>
    <p:sldId id="296" r:id="rId59"/>
    <p:sldId id="297" r:id="rId60"/>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3" roundtripDataSignature="AMtx7mihtz4FXmjvrooEm2zhe3z3qD0G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080E0B-481B-4E90-AF63-6E53B3D7F3BB}">
  <a:tblStyle styleId="{1F080E0B-481B-4E90-AF63-6E53B3D7F3B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47B725-4ECC-4788-B464-0DDA3FE75973}" styleName="Table_1">
    <a:wholeTbl>
      <a:tcTxStyle b="off" i="off">
        <a:font>
          <a:latin typeface="Arial"/>
          <a:ea typeface="Arial"/>
          <a:cs typeface="Arial"/>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41" autoAdjust="0"/>
  </p:normalViewPr>
  <p:slideViewPr>
    <p:cSldViewPr snapToGrid="0">
      <p:cViewPr varScale="1">
        <p:scale>
          <a:sx n="83" d="100"/>
          <a:sy n="83" d="100"/>
        </p:scale>
        <p:origin x="750" y="78"/>
      </p:cViewPr>
      <p:guideLst>
        <p:guide pos="3840"/>
        <p:guide orient="horz" pos="2160"/>
      </p:guideLst>
    </p:cSldViewPr>
  </p:slideViewPr>
  <p:outlineViewPr>
    <p:cViewPr>
      <p:scale>
        <a:sx n="33" d="100"/>
        <a:sy n="33" d="100"/>
      </p:scale>
      <p:origin x="0" y="-15966"/>
    </p:cViewPr>
  </p:outlineViewPr>
  <p:notesTextViewPr>
    <p:cViewPr>
      <p:scale>
        <a:sx n="1" d="1"/>
        <a:sy n="1" d="1"/>
      </p:scale>
      <p:origin x="0" y="0"/>
    </p:cViewPr>
  </p:notesTextViewPr>
  <p:notesViewPr>
    <p:cSldViewPr snapToGrid="0">
      <p:cViewPr varScale="1">
        <p:scale>
          <a:sx n="76" d="100"/>
          <a:sy n="76" d="100"/>
        </p:scale>
        <p:origin x="405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266975E-54BA-AA63-ED73-20DFF0B43CE4}"/>
              </a:ext>
            </a:extLst>
          </p:cNvPr>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a:extLst>
              <a:ext uri="{FF2B5EF4-FFF2-40B4-BE49-F238E27FC236}">
                <a16:creationId xmlns:a16="http://schemas.microsoft.com/office/drawing/2014/main" id="{F936382A-E2C8-B933-50F4-F0B06C75EE51}"/>
              </a:ext>
            </a:extLst>
          </p:cNvPr>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4FF5DC95-4A07-49D8-97CD-863E118F2D04}" type="datetimeFigureOut">
              <a:rPr lang="en-US" smtClean="0"/>
              <a:t>10/19/2023</a:t>
            </a:fld>
            <a:endParaRPr lang="en-US"/>
          </a:p>
        </p:txBody>
      </p:sp>
      <p:sp>
        <p:nvSpPr>
          <p:cNvPr id="4" name="Footer Placeholder 3">
            <a:extLst>
              <a:ext uri="{FF2B5EF4-FFF2-40B4-BE49-F238E27FC236}">
                <a16:creationId xmlns:a16="http://schemas.microsoft.com/office/drawing/2014/main" id="{5D4F5ADD-A8B9-E4F9-BAB1-AB579DC3EED2}"/>
              </a:ext>
            </a:extLst>
          </p:cNvPr>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939A4A2-2ABA-9492-0C33-9B7EA917993C}"/>
              </a:ext>
            </a:extLst>
          </p:cNvPr>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F545CDEB-BC3E-462D-A336-20AF663A96DC}" type="slidenum">
              <a:rPr lang="en-US" smtClean="0"/>
              <a:t>‹#›</a:t>
            </a:fld>
            <a:endParaRPr lang="en-US"/>
          </a:p>
        </p:txBody>
      </p:sp>
    </p:spTree>
    <p:extLst>
      <p:ext uri="{BB962C8B-B14F-4D97-AF65-F5344CB8AC3E}">
        <p14:creationId xmlns:p14="http://schemas.microsoft.com/office/powerpoint/2010/main" val="1875586813"/>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3037840" cy="466434"/>
          </a:xfrm>
          <a:prstGeom prst="rect">
            <a:avLst/>
          </a:prstGeom>
          <a:noFill/>
          <a:ln>
            <a:noFill/>
          </a:ln>
        </p:spPr>
        <p:txBody>
          <a:bodyPr spcFirstLastPara="1" wrap="square" lIns="93138" tIns="46556" rIns="93138" bIns="46556"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70938" y="2"/>
            <a:ext cx="3037840" cy="466434"/>
          </a:xfrm>
          <a:prstGeom prst="rect">
            <a:avLst/>
          </a:prstGeom>
          <a:noFill/>
          <a:ln>
            <a:noFill/>
          </a:ln>
        </p:spPr>
        <p:txBody>
          <a:bodyPr spcFirstLastPara="1" wrap="square" lIns="93138" tIns="46556" rIns="93138" bIns="46556"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829968"/>
            <a:ext cx="3037840" cy="466433"/>
          </a:xfrm>
          <a:prstGeom prst="rect">
            <a:avLst/>
          </a:prstGeom>
          <a:noFill/>
          <a:ln>
            <a:noFill/>
          </a:ln>
        </p:spPr>
        <p:txBody>
          <a:bodyPr spcFirstLastPara="1" wrap="square" lIns="93138" tIns="46556" rIns="93138" bIns="46556"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70938" y="8829968"/>
            <a:ext cx="3037840" cy="466433"/>
          </a:xfrm>
          <a:prstGeom prst="rect">
            <a:avLst/>
          </a:prstGeom>
          <a:noFill/>
          <a:ln>
            <a:noFill/>
          </a:ln>
        </p:spPr>
        <p:txBody>
          <a:bodyPr spcFirstLastPara="1" wrap="square" lIns="93138" tIns="46556" rIns="93138" bIns="46556" anchor="b" anchorCtr="0">
            <a:noAutofit/>
          </a:bodyPr>
          <a:lstStyle/>
          <a:p>
            <a:pPr algn="r">
              <a:buSzPts val="1200"/>
            </a:pPr>
            <a:fld id="{00000000-1234-1234-1234-123412341234}" type="slidenum">
              <a:rPr lang="en-US" sz="1200" smtClean="0">
                <a:solidFill>
                  <a:schemeClr val="dk1"/>
                </a:solidFill>
              </a:rPr>
              <a:pPr algn="r">
                <a:buSzPts val="1200"/>
              </a:pPr>
              <a:t>‹#›</a:t>
            </a:fld>
            <a:endParaRPr lang="en-US" sz="1200">
              <a:solidFill>
                <a:schemeClr val="dk1"/>
              </a:solidFill>
            </a:endParaRPr>
          </a:p>
        </p:txBody>
      </p:sp>
    </p:spTree>
  </p:cSld>
  <p:clrMap bg1="lt1" tx1="dk1" bg2="dk2" tx2="lt2" accent1="accent1" accent2="accent2" accent3="accent3" accent4="accent4" accent5="accent5" accent6="accent6" hlink="hlink" folHlink="folHlink"/>
  <p:hf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a:solidFill>
                  <a:srgbClr val="38761D"/>
                </a:solidFill>
              </a:rPr>
              <a:t>John</a:t>
            </a:r>
            <a:r>
              <a:rPr lang="en-US"/>
              <a:t> will welcome everyone and call the meeting to Order</a:t>
            </a:r>
            <a:endParaRPr/>
          </a:p>
        </p:txBody>
      </p:sp>
      <p:sp>
        <p:nvSpPr>
          <p:cNvPr id="507" name="Google Shape;507;p1: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4176F33C-9AD7-3C41-628A-F05314A8A748}"/>
              </a:ext>
            </a:extLst>
          </p:cNvPr>
          <p:cNvSpPr>
            <a:spLocks noGrp="1"/>
          </p:cNvSpPr>
          <p:nvPr>
            <p:ph type="hdr" idx="2"/>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Utilities are pretty constant each year.   Overall total operating expenses came to $30,093.81</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10</a:t>
            </a:fld>
            <a:endParaRPr lang="en-US" sz="1200">
              <a:solidFill>
                <a:schemeClr val="dk1"/>
              </a:solidFill>
            </a:endParaRPr>
          </a:p>
        </p:txBody>
      </p:sp>
      <p:sp>
        <p:nvSpPr>
          <p:cNvPr id="5" name="Header Placeholder 4">
            <a:extLst>
              <a:ext uri="{FF2B5EF4-FFF2-40B4-BE49-F238E27FC236}">
                <a16:creationId xmlns:a16="http://schemas.microsoft.com/office/drawing/2014/main" id="{68789220-C745-2929-B087-486660032CFE}"/>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828917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this, see next slide</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11</a:t>
            </a:fld>
            <a:endParaRPr lang="en-US" sz="1200">
              <a:solidFill>
                <a:schemeClr val="dk1"/>
              </a:solidFill>
            </a:endParaRPr>
          </a:p>
        </p:txBody>
      </p:sp>
      <p:sp>
        <p:nvSpPr>
          <p:cNvPr id="5" name="Header Placeholder 4">
            <a:extLst>
              <a:ext uri="{FF2B5EF4-FFF2-40B4-BE49-F238E27FC236}">
                <a16:creationId xmlns:a16="http://schemas.microsoft.com/office/drawing/2014/main" id="{1DC09CC6-FE87-5E7A-B413-ABC77C57F59F}"/>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28296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extra income of $6805 went into the Equity pot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12</a:t>
            </a:fld>
            <a:endParaRPr lang="en-US" sz="1200">
              <a:solidFill>
                <a:schemeClr val="dk1"/>
              </a:solidFill>
            </a:endParaRPr>
          </a:p>
        </p:txBody>
      </p:sp>
      <p:sp>
        <p:nvSpPr>
          <p:cNvPr id="5" name="Header Placeholder 4">
            <a:extLst>
              <a:ext uri="{FF2B5EF4-FFF2-40B4-BE49-F238E27FC236}">
                <a16:creationId xmlns:a16="http://schemas.microsoft.com/office/drawing/2014/main" id="{547C48F7-134D-6647-07BE-A92A691D0966}"/>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767939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583d6efcf7_0_23: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583d6efcf7_0_23:notes"/>
          <p:cNvSpPr txBox="1">
            <a:spLocks noGrp="1"/>
          </p:cNvSpPr>
          <p:nvPr>
            <p:ph type="body" idx="1"/>
          </p:nvPr>
        </p:nvSpPr>
        <p:spPr>
          <a:xfrm>
            <a:off x="701040" y="4473897"/>
            <a:ext cx="5608320" cy="3137535"/>
          </a:xfrm>
          <a:prstGeom prst="rect">
            <a:avLst/>
          </a:prstGeom>
        </p:spPr>
        <p:txBody>
          <a:bodyPr spcFirstLastPara="1" wrap="square" lIns="93138" tIns="46556" rIns="93138" bIns="46556" anchor="t" anchorCtr="0">
            <a:noAutofit/>
          </a:bodyPr>
          <a:lstStyle/>
          <a:p>
            <a:pPr marL="0" indent="0"/>
            <a:r>
              <a:rPr lang="en-US" b="1" dirty="0">
                <a:solidFill>
                  <a:srgbClr val="FF0000"/>
                </a:solidFill>
              </a:rPr>
              <a:t>Susan </a:t>
            </a:r>
            <a:r>
              <a:rPr lang="en-US" dirty="0"/>
              <a:t>will Explain the Capital Expenditures.  </a:t>
            </a:r>
          </a:p>
          <a:p>
            <a:pPr marL="0" indent="0"/>
            <a:endParaRPr lang="en-US" dirty="0"/>
          </a:p>
          <a:p>
            <a:pPr marL="0" indent="0"/>
            <a:r>
              <a:rPr lang="en-US" dirty="0"/>
              <a:t>Canal - Note that the city of Idaho Falls paid $1,800 to help with the cost of the canal cleanup.</a:t>
            </a:r>
          </a:p>
          <a:p>
            <a:pPr marL="0" indent="0"/>
            <a:r>
              <a:rPr lang="en-US" dirty="0"/>
              <a:t>Tree Removal  - we did put it out to bid.</a:t>
            </a:r>
            <a:endParaRPr dirty="0"/>
          </a:p>
        </p:txBody>
      </p:sp>
      <p:sp>
        <p:nvSpPr>
          <p:cNvPr id="565" name="Google Shape;565;g1583d6efcf7_0_23:notes"/>
          <p:cNvSpPr txBox="1">
            <a:spLocks noGrp="1"/>
          </p:cNvSpPr>
          <p:nvPr>
            <p:ph type="sldNum" idx="12"/>
          </p:nvPr>
        </p:nvSpPr>
        <p:spPr>
          <a:xfrm>
            <a:off x="3970938" y="8829969"/>
            <a:ext cx="3037840" cy="466344"/>
          </a:xfrm>
          <a:prstGeom prst="rect">
            <a:avLst/>
          </a:prstGeom>
        </p:spPr>
        <p:txBody>
          <a:bodyPr spcFirstLastPara="1" wrap="square" lIns="93138" tIns="46556" rIns="93138" bIns="46556" anchor="b" anchorCtr="0">
            <a:noAutofit/>
          </a:bodyPr>
          <a:lstStyle/>
          <a:p>
            <a:pPr algn="r">
              <a:buSzPts val="1200"/>
            </a:pPr>
            <a:fld id="{00000000-1234-1234-1234-123412341234}" type="slidenum">
              <a:rPr lang="en-US"/>
              <a:pPr algn="r">
                <a:buSzPts val="1200"/>
              </a:pPr>
              <a:t>13</a:t>
            </a:fld>
            <a:endParaRPr/>
          </a:p>
        </p:txBody>
      </p:sp>
      <p:sp>
        <p:nvSpPr>
          <p:cNvPr id="2" name="Header Placeholder 1">
            <a:extLst>
              <a:ext uri="{FF2B5EF4-FFF2-40B4-BE49-F238E27FC236}">
                <a16:creationId xmlns:a16="http://schemas.microsoft.com/office/drawing/2014/main" id="{141ACF77-127B-D2E3-8415-4D75E8BDF104}"/>
              </a:ext>
            </a:extLst>
          </p:cNvPr>
          <p:cNvSpPr>
            <a:spLocks noGrp="1"/>
          </p:cNvSpPr>
          <p:nvPr>
            <p:ph type="hdr" idx="2"/>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Year’s Equity</a:t>
            </a:r>
            <a:r>
              <a:rPr lang="en-US" baseline="0" dirty="0"/>
              <a:t> was  at the end of the year was $56,806.96, so there was a overall increase to the </a:t>
            </a:r>
            <a:br>
              <a:rPr lang="en-US" baseline="0" dirty="0"/>
            </a:br>
            <a:r>
              <a:rPr lang="en-US" baseline="0" dirty="0"/>
              <a:t>Equity, which is basically our “savings”</a:t>
            </a:r>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14</a:t>
            </a:fld>
            <a:endParaRPr lang="en-US" sz="1200">
              <a:solidFill>
                <a:schemeClr val="dk1"/>
              </a:solidFill>
            </a:endParaRPr>
          </a:p>
        </p:txBody>
      </p:sp>
      <p:sp>
        <p:nvSpPr>
          <p:cNvPr id="5" name="Header Placeholder 4">
            <a:extLst>
              <a:ext uri="{FF2B5EF4-FFF2-40B4-BE49-F238E27FC236}">
                <a16:creationId xmlns:a16="http://schemas.microsoft.com/office/drawing/2014/main" id="{E34C4C4E-FE24-1DA2-D24D-35EDC1F2052B}"/>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47094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583d6efcf7_0_38: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583d6efcf7_0_38:notes"/>
          <p:cNvSpPr txBox="1">
            <a:spLocks noGrp="1"/>
          </p:cNvSpPr>
          <p:nvPr>
            <p:ph type="body" idx="1"/>
          </p:nvPr>
        </p:nvSpPr>
        <p:spPr>
          <a:xfrm>
            <a:off x="701040" y="4473897"/>
            <a:ext cx="5608320" cy="3137535"/>
          </a:xfrm>
          <a:prstGeom prst="rect">
            <a:avLst/>
          </a:prstGeom>
        </p:spPr>
        <p:txBody>
          <a:bodyPr spcFirstLastPara="1" wrap="square" lIns="93138" tIns="46556" rIns="93138" bIns="46556" anchor="t" anchorCtr="0">
            <a:noAutofit/>
          </a:bodyPr>
          <a:lstStyle/>
          <a:p>
            <a:pPr marL="0" indent="0"/>
            <a:r>
              <a:rPr lang="en-US" dirty="0"/>
              <a:t>Review the assets of the Association – The $58,512.16 that we ended the fiscal year with is</a:t>
            </a:r>
            <a:r>
              <a:rPr lang="en-US" baseline="0" dirty="0"/>
              <a:t> divided between these accounts.  We cannot put it all into certificates and tie it up because we need it for operating expenses until dues start coming in this fall.</a:t>
            </a:r>
          </a:p>
          <a:p>
            <a:pPr marL="0" indent="0"/>
            <a:endParaRPr lang="en-US" baseline="0" dirty="0"/>
          </a:p>
          <a:p>
            <a:pPr marL="0" indent="0"/>
            <a:r>
              <a:rPr lang="en-US" baseline="0" dirty="0"/>
              <a:t>Turn it back to John</a:t>
            </a:r>
            <a:endParaRPr dirty="0"/>
          </a:p>
        </p:txBody>
      </p:sp>
      <p:sp>
        <p:nvSpPr>
          <p:cNvPr id="573" name="Google Shape;573;g1583d6efcf7_0_38:notes"/>
          <p:cNvSpPr txBox="1">
            <a:spLocks noGrp="1"/>
          </p:cNvSpPr>
          <p:nvPr>
            <p:ph type="sldNum" idx="12"/>
          </p:nvPr>
        </p:nvSpPr>
        <p:spPr>
          <a:xfrm>
            <a:off x="3970938" y="8829969"/>
            <a:ext cx="3037840" cy="466344"/>
          </a:xfrm>
          <a:prstGeom prst="rect">
            <a:avLst/>
          </a:prstGeom>
        </p:spPr>
        <p:txBody>
          <a:bodyPr spcFirstLastPara="1" wrap="square" lIns="93138" tIns="46556" rIns="93138" bIns="46556" anchor="b" anchorCtr="0">
            <a:noAutofit/>
          </a:bodyPr>
          <a:lstStyle/>
          <a:p>
            <a:pPr algn="r">
              <a:buSzPts val="1200"/>
            </a:pPr>
            <a:fld id="{00000000-1234-1234-1234-123412341234}" type="slidenum">
              <a:rPr lang="en-US"/>
              <a:pPr algn="r">
                <a:buSzPts val="1200"/>
              </a:pPr>
              <a:t>15</a:t>
            </a:fld>
            <a:endParaRPr/>
          </a:p>
        </p:txBody>
      </p:sp>
      <p:sp>
        <p:nvSpPr>
          <p:cNvPr id="2" name="Header Placeholder 1">
            <a:extLst>
              <a:ext uri="{FF2B5EF4-FFF2-40B4-BE49-F238E27FC236}">
                <a16:creationId xmlns:a16="http://schemas.microsoft.com/office/drawing/2014/main" id="{9DFE5F6F-E5E7-F798-A330-0D266222DAB8}"/>
              </a:ext>
            </a:extLst>
          </p:cNvPr>
          <p:cNvSpPr>
            <a:spLocks noGrp="1"/>
          </p:cNvSpPr>
          <p:nvPr>
            <p:ph type="hdr" idx="2"/>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5c086e8048_0_8: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5c086e8048_0_8:notes"/>
          <p:cNvSpPr txBox="1">
            <a:spLocks noGrp="1"/>
          </p:cNvSpPr>
          <p:nvPr>
            <p:ph type="body" idx="1"/>
          </p:nvPr>
        </p:nvSpPr>
        <p:spPr>
          <a:xfrm>
            <a:off x="701040" y="4473897"/>
            <a:ext cx="5608320" cy="3137535"/>
          </a:xfrm>
          <a:prstGeom prst="rect">
            <a:avLst/>
          </a:prstGeom>
        </p:spPr>
        <p:txBody>
          <a:bodyPr spcFirstLastPara="1" wrap="square" lIns="93138" tIns="46556" rIns="93138" bIns="46556" anchor="t" anchorCtr="0">
            <a:noAutofit/>
          </a:bodyPr>
          <a:lstStyle/>
          <a:p>
            <a:pPr marL="0" indent="0"/>
            <a:r>
              <a:rPr lang="en-US" b="1" dirty="0">
                <a:solidFill>
                  <a:srgbClr val="38761D"/>
                </a:solidFill>
              </a:rPr>
              <a:t>John Ask for a motion to accept the treasurer’s report as presented</a:t>
            </a:r>
          </a:p>
          <a:p>
            <a:pPr marL="0" indent="0"/>
            <a:endParaRPr lang="en-US" b="1" dirty="0">
              <a:solidFill>
                <a:srgbClr val="38761D"/>
              </a:solidFill>
            </a:endParaRPr>
          </a:p>
          <a:p>
            <a:pPr marL="0" indent="0"/>
            <a:r>
              <a:rPr lang="en-US" b="0" dirty="0">
                <a:solidFill>
                  <a:srgbClr val="38761D"/>
                </a:solidFill>
              </a:rPr>
              <a:t>Review</a:t>
            </a:r>
            <a:r>
              <a:rPr lang="en-US" b="1" dirty="0">
                <a:solidFill>
                  <a:srgbClr val="38761D"/>
                </a:solidFill>
              </a:rPr>
              <a:t> </a:t>
            </a:r>
            <a:r>
              <a:rPr lang="en-US" b="0" dirty="0">
                <a:solidFill>
                  <a:srgbClr val="38761D"/>
                </a:solidFill>
              </a:rPr>
              <a:t>the points on</a:t>
            </a:r>
            <a:r>
              <a:rPr lang="en-US" b="0" baseline="0" dirty="0">
                <a:solidFill>
                  <a:srgbClr val="38761D"/>
                </a:solidFill>
              </a:rPr>
              <a:t> the slide and then note t</a:t>
            </a:r>
            <a:r>
              <a:rPr lang="en-US" b="0" dirty="0"/>
              <a:t>he </a:t>
            </a:r>
            <a:r>
              <a:rPr lang="en-US" dirty="0"/>
              <a:t>Board requested a FULL</a:t>
            </a:r>
            <a:r>
              <a:rPr lang="en-US" baseline="0" dirty="0"/>
              <a:t> AUDIT of the </a:t>
            </a:r>
            <a:r>
              <a:rPr lang="en-US" dirty="0"/>
              <a:t>Association’s records for the past fiscal year.   You will read the portions of the audit report that state the good things we are doing, and point out the things we should work on.  (It is not necessary that the entire report be read)</a:t>
            </a:r>
            <a:endParaRPr dirty="0"/>
          </a:p>
        </p:txBody>
      </p:sp>
      <p:sp>
        <p:nvSpPr>
          <p:cNvPr id="597" name="Google Shape;597;g15c086e8048_0_8:notes"/>
          <p:cNvSpPr txBox="1">
            <a:spLocks noGrp="1"/>
          </p:cNvSpPr>
          <p:nvPr>
            <p:ph type="sldNum" idx="12"/>
          </p:nvPr>
        </p:nvSpPr>
        <p:spPr>
          <a:xfrm>
            <a:off x="3970938" y="8829969"/>
            <a:ext cx="3037840" cy="466344"/>
          </a:xfrm>
          <a:prstGeom prst="rect">
            <a:avLst/>
          </a:prstGeom>
        </p:spPr>
        <p:txBody>
          <a:bodyPr spcFirstLastPara="1" wrap="square" lIns="93138" tIns="46556" rIns="93138" bIns="46556" anchor="b" anchorCtr="0">
            <a:noAutofit/>
          </a:bodyPr>
          <a:lstStyle/>
          <a:p>
            <a:pPr algn="r"/>
            <a:fld id="{00000000-1234-1234-1234-123412341234}" type="slidenum">
              <a:rPr lang="en-US"/>
              <a:pPr algn="r"/>
              <a:t>16</a:t>
            </a:fld>
            <a:endParaRPr/>
          </a:p>
        </p:txBody>
      </p:sp>
      <p:sp>
        <p:nvSpPr>
          <p:cNvPr id="2" name="Header Placeholder 1">
            <a:extLst>
              <a:ext uri="{FF2B5EF4-FFF2-40B4-BE49-F238E27FC236}">
                <a16:creationId xmlns:a16="http://schemas.microsoft.com/office/drawing/2014/main" id="{F4BAF28C-970C-CA5D-FFA1-BFB9CDFFB57D}"/>
              </a:ext>
            </a:extLst>
          </p:cNvPr>
          <p:cNvSpPr>
            <a:spLocks noGrp="1"/>
          </p:cNvSpPr>
          <p:nvPr>
            <p:ph type="hdr" idx="2"/>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present our achievements for the past year</a:t>
            </a:r>
            <a:endParaRPr dirty="0"/>
          </a:p>
        </p:txBody>
      </p:sp>
      <p:sp>
        <p:nvSpPr>
          <p:cNvPr id="604" name="Google Shape;604;p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FF7A7A52-47E9-5201-D999-9B61B0D001FC}"/>
              </a:ext>
            </a:extLst>
          </p:cNvPr>
          <p:cNvSpPr>
            <a:spLocks noGrp="1"/>
          </p:cNvSpPr>
          <p:nvPr>
            <p:ph type="hdr" idx="2"/>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4: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The tree along the east side of Gustafson Canal was removed as the integrity of the root system was compromised.  Some HOA members were able to harvest some of the firewood.</a:t>
            </a:r>
            <a:endParaRPr dirty="0"/>
          </a:p>
        </p:txBody>
      </p:sp>
      <p:sp>
        <p:nvSpPr>
          <p:cNvPr id="701" name="Google Shape;701;p14: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A1ED6661-10DD-E6AE-2310-14D850027B38}"/>
              </a:ext>
            </a:extLst>
          </p:cNvPr>
          <p:cNvSpPr>
            <a:spLocks noGrp="1"/>
          </p:cNvSpPr>
          <p:nvPr>
            <p:ph type="hdr" idx="2"/>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The pump area is the HOA’s responsibility.  We were able to work with the city on this project.  They paid ½ of the cost to have T &amp; T clean up the area along the canal.</a:t>
            </a:r>
            <a:endParaRPr dirty="0"/>
          </a:p>
        </p:txBody>
      </p:sp>
      <p:sp>
        <p:nvSpPr>
          <p:cNvPr id="709" name="Google Shape;709;p1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EF5E902C-DE79-05EB-59F3-FE784DAD2FBE}"/>
              </a:ext>
            </a:extLst>
          </p:cNvPr>
          <p:cNvSpPr>
            <a:spLocks noGrp="1"/>
          </p:cNvSpPr>
          <p:nvPr>
            <p:ph type="hdr" idx="2"/>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1583d6efcf7_0_13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introduce the Board members and excuse Laura.  We have asked </a:t>
            </a:r>
            <a:r>
              <a:rPr lang="en-US" dirty="0" err="1"/>
              <a:t>Ynette</a:t>
            </a:r>
            <a:r>
              <a:rPr lang="en-US" dirty="0"/>
              <a:t> to take minutes for tonight’s business.   Note that Christopher was appointed to the board earlier this year.</a:t>
            </a:r>
            <a:endParaRPr dirty="0"/>
          </a:p>
        </p:txBody>
      </p:sp>
      <p:sp>
        <p:nvSpPr>
          <p:cNvPr id="515" name="Google Shape;515;g1583d6efcf7_0_13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D4EE4775-037C-9620-323D-9ED7C81F12EC}"/>
              </a:ext>
            </a:extLst>
          </p:cNvPr>
          <p:cNvSpPr>
            <a:spLocks noGrp="1"/>
          </p:cNvSpPr>
          <p:nvPr>
            <p:ph type="hdr" idx="2"/>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The pump area is the HOA’s responsibility.  Now that is has been cleaned up, we have informed the homeowners along the canal that it is their responsibility to maintain it.   Nothing but grass should be planted between the fence line and the water.  Willow especially must be removed or cut down.</a:t>
            </a:r>
            <a:endParaRPr dirty="0"/>
          </a:p>
        </p:txBody>
      </p:sp>
      <p:sp>
        <p:nvSpPr>
          <p:cNvPr id="709" name="Google Shape;709;p1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D493E2B-5F06-C9D3-44CC-67F5090BA84F}"/>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657154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At the end of Burgundy we worked with the city to get the wetlands cleaned up.  </a:t>
            </a:r>
            <a:endParaRPr dirty="0"/>
          </a:p>
        </p:txBody>
      </p:sp>
      <p:sp>
        <p:nvSpPr>
          <p:cNvPr id="718" name="Google Shape;718;g1583d6efcf7_0_14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491C6F29-B956-9387-1B0A-735AE612E8EF}"/>
              </a:ext>
            </a:extLst>
          </p:cNvPr>
          <p:cNvSpPr>
            <a:spLocks noGrp="1"/>
          </p:cNvSpPr>
          <p:nvPr>
            <p:ph type="hdr" idx="2"/>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155388caea7_1_28: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There were some dead trees that need to be addressed.  They were removed, trimmed, or replaced on a case by case basis.</a:t>
            </a:r>
            <a:endParaRPr dirty="0"/>
          </a:p>
        </p:txBody>
      </p:sp>
      <p:sp>
        <p:nvSpPr>
          <p:cNvPr id="727" name="Google Shape;727;g155388caea7_1_28: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5621A1A5-8D52-0F71-AA05-D582490AADF7}"/>
              </a:ext>
            </a:extLst>
          </p:cNvPr>
          <p:cNvSpPr>
            <a:spLocks noGrp="1"/>
          </p:cNvSpPr>
          <p:nvPr>
            <p:ph type="hdr" idx="2"/>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1583d6efcf7_0_14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The treasurer’s report shows the breakdown of the certificates of deposit and the money market account.  The HOA earned over $1400 interest in the last fiscal year.</a:t>
            </a:r>
            <a:endParaRPr dirty="0"/>
          </a:p>
        </p:txBody>
      </p:sp>
      <p:sp>
        <p:nvSpPr>
          <p:cNvPr id="718" name="Google Shape;718;g1583d6efcf7_0_14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7DA25403-537A-7ABA-805D-C2A8BE323C03}"/>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81036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0" dirty="0">
                <a:solidFill>
                  <a:srgbClr val="FF9900"/>
                </a:solidFill>
              </a:rPr>
              <a:t>We were able to get a start on the holiday lighting last year.  Our hope is to improve on what that this coming year.  Our goal is to get power to the island at the north entrance (possibly solar) and then next add the islands’ trees to the plan.  </a:t>
            </a:r>
            <a:endParaRPr b="0" dirty="0"/>
          </a:p>
        </p:txBody>
      </p:sp>
      <p:sp>
        <p:nvSpPr>
          <p:cNvPr id="734" name="Google Shape;734;g1583d6efcf7_0_8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30F230A9-61F8-CB70-7833-53519707A80B}"/>
              </a:ext>
            </a:extLst>
          </p:cNvPr>
          <p:cNvSpPr>
            <a:spLocks noGrp="1"/>
          </p:cNvSpPr>
          <p:nvPr>
            <p:ph type="hdr" idx="2"/>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0" dirty="0">
                <a:solidFill>
                  <a:srgbClr val="FF9900"/>
                </a:solidFill>
              </a:rPr>
              <a:t>We decorated the HOA entrances for the </a:t>
            </a:r>
            <a:r>
              <a:rPr lang="en-US" dirty="0"/>
              <a:t>4</a:t>
            </a:r>
            <a:r>
              <a:rPr lang="en-US" baseline="30000" dirty="0"/>
              <a:t>th</a:t>
            </a:r>
            <a:r>
              <a:rPr lang="en-US" dirty="0"/>
              <a:t> of July this year.  We plan to use the same decorations each year as well as on Veterans Day.</a:t>
            </a:r>
            <a:endParaRPr dirty="0"/>
          </a:p>
        </p:txBody>
      </p:sp>
      <p:sp>
        <p:nvSpPr>
          <p:cNvPr id="734" name="Google Shape;734;g1583d6efcf7_0_8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F6047F21-6A59-CCFC-84A7-DF9AF091C2C9}"/>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950694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1583d6efcf7_0_8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0" dirty="0">
                <a:solidFill>
                  <a:srgbClr val="FF9900"/>
                </a:solidFill>
              </a:rPr>
              <a:t>We had the 2</a:t>
            </a:r>
            <a:r>
              <a:rPr lang="en-US" b="0" baseline="30000" dirty="0">
                <a:solidFill>
                  <a:srgbClr val="FF9900"/>
                </a:solidFill>
              </a:rPr>
              <a:t>nd</a:t>
            </a:r>
            <a:r>
              <a:rPr lang="en-US" b="0" dirty="0">
                <a:solidFill>
                  <a:srgbClr val="FF9900"/>
                </a:solidFill>
              </a:rPr>
              <a:t> annual </a:t>
            </a:r>
            <a:r>
              <a:rPr lang="en-US" dirty="0"/>
              <a:t>neighborhood yard sale.  Those that participated did well.</a:t>
            </a:r>
            <a:endParaRPr dirty="0"/>
          </a:p>
        </p:txBody>
      </p:sp>
      <p:sp>
        <p:nvSpPr>
          <p:cNvPr id="734" name="Google Shape;734;g1583d6efcf7_0_8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5AFC5DAD-0CA3-CB4F-2FAD-C46FBDB41BF1}"/>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1284083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6: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err="1">
                <a:solidFill>
                  <a:srgbClr val="FF9900"/>
                </a:solidFill>
              </a:rPr>
              <a:t>Lavinda</a:t>
            </a:r>
            <a:r>
              <a:rPr lang="en-US" dirty="0"/>
              <a:t> will report on the Ice Cream Social.  Note all the activities we had at the event..  Approximately 50 people participated.</a:t>
            </a:r>
            <a:endParaRPr dirty="0"/>
          </a:p>
        </p:txBody>
      </p:sp>
      <p:sp>
        <p:nvSpPr>
          <p:cNvPr id="741" name="Google Shape;741;p16: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91627A27-ED29-911E-55E2-497B959CC309}"/>
              </a:ext>
            </a:extLst>
          </p:cNvPr>
          <p:cNvSpPr>
            <a:spLocks noGrp="1"/>
          </p:cNvSpPr>
          <p:nvPr>
            <p:ph type="hdr" idx="2"/>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err="1">
                <a:solidFill>
                  <a:srgbClr val="741B47"/>
                </a:solidFill>
              </a:rPr>
              <a:t>Ynette</a:t>
            </a:r>
            <a:r>
              <a:rPr lang="en-US" dirty="0"/>
              <a:t> will cover the training for the board and ACC that we had and more that we hope will take place soon.  She will explain the expansion of the ACC Committee and new Compliance Committee.</a:t>
            </a:r>
            <a:endParaRPr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50A0B2F-7B9A-5F5A-4614-D0BA245D5A1B}"/>
              </a:ext>
            </a:extLst>
          </p:cNvPr>
          <p:cNvSpPr>
            <a:spLocks noGrp="1"/>
          </p:cNvSpPr>
          <p:nvPr>
            <p:ph type="hdr" idx="2"/>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Ynette</a:t>
            </a:r>
            <a:r>
              <a:rPr lang="en-US" dirty="0"/>
              <a:t> will discuss these issues.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29</a:t>
            </a:fld>
            <a:endParaRPr lang="en-US" sz="1200">
              <a:solidFill>
                <a:schemeClr val="dk1"/>
              </a:solidFill>
            </a:endParaRPr>
          </a:p>
        </p:txBody>
      </p:sp>
      <p:sp>
        <p:nvSpPr>
          <p:cNvPr id="5" name="Header Placeholder 4">
            <a:extLst>
              <a:ext uri="{FF2B5EF4-FFF2-40B4-BE49-F238E27FC236}">
                <a16:creationId xmlns:a16="http://schemas.microsoft.com/office/drawing/2014/main" id="{098AC3A5-BA08-F21D-A8C3-0D01D8C5590C}"/>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335974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 </a:t>
            </a:r>
            <a:r>
              <a:rPr lang="en-US" dirty="0"/>
              <a:t>will summarize what is going to happen and turn the time over to Susan.  For convenience everyone received a copy of the agenda in their packet.</a:t>
            </a:r>
            <a:endParaRPr dirty="0"/>
          </a:p>
        </p:txBody>
      </p:sp>
      <p:sp>
        <p:nvSpPr>
          <p:cNvPr id="523" name="Google Shape;523;p2:notes"/>
          <p:cNvSpPr txBox="1">
            <a:spLocks noGrp="1"/>
          </p:cNvSpPr>
          <p:nvPr>
            <p:ph type="sldNum" idx="12"/>
          </p:nvPr>
        </p:nvSpPr>
        <p:spPr>
          <a:xfrm>
            <a:off x="3970938" y="8829968"/>
            <a:ext cx="3037840" cy="466433"/>
          </a:xfrm>
          <a:prstGeom prst="rect">
            <a:avLst/>
          </a:prstGeom>
          <a:noFill/>
          <a:ln>
            <a:noFill/>
          </a:ln>
        </p:spPr>
        <p:txBody>
          <a:bodyPr spcFirstLastPara="1" wrap="square" lIns="93138" tIns="46556" rIns="93138" bIns="46556" anchor="b" anchorCtr="0">
            <a:noAutofit/>
          </a:bodyPr>
          <a:lstStyle/>
          <a:p>
            <a:pPr algn="r">
              <a:buSzPts val="1400"/>
            </a:pPr>
            <a:fld id="{00000000-1234-1234-1234-123412341234}" type="slidenum">
              <a:rPr lang="en-US"/>
              <a:pPr algn="r">
                <a:buSzPts val="1400"/>
              </a:pPr>
              <a:t>3</a:t>
            </a:fld>
            <a:endParaRPr/>
          </a:p>
        </p:txBody>
      </p:sp>
      <p:sp>
        <p:nvSpPr>
          <p:cNvPr id="2" name="Header Placeholder 1">
            <a:extLst>
              <a:ext uri="{FF2B5EF4-FFF2-40B4-BE49-F238E27FC236}">
                <a16:creationId xmlns:a16="http://schemas.microsoft.com/office/drawing/2014/main" id="{C689F2A2-035B-6737-DB4B-5200CD62E301}"/>
              </a:ext>
            </a:extLst>
          </p:cNvPr>
          <p:cNvSpPr>
            <a:spLocks noGrp="1"/>
          </p:cNvSpPr>
          <p:nvPr>
            <p:ph type="hdr" idx="2"/>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0" dirty="0">
                <a:solidFill>
                  <a:srgbClr val="741B47"/>
                </a:solidFill>
              </a:rPr>
              <a:t>The</a:t>
            </a:r>
            <a:r>
              <a:rPr lang="en-US" b="0" baseline="0" dirty="0">
                <a:solidFill>
                  <a:srgbClr val="741B47"/>
                </a:solidFill>
              </a:rPr>
              <a:t> entire Board</a:t>
            </a:r>
            <a:r>
              <a:rPr lang="en-US" b="0" dirty="0"/>
              <a:t> </a:t>
            </a:r>
            <a:r>
              <a:rPr lang="en-US" dirty="0"/>
              <a:t>will explain the fines and penalties which the Compliance Committee developed and which the Board voted to approve.</a:t>
            </a:r>
            <a:r>
              <a:rPr lang="en-US" baseline="0" dirty="0"/>
              <a:t>  Copies of the Policy were available at the door.</a:t>
            </a:r>
            <a:endParaRPr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504958E5-69D0-6483-9E76-981708585128}"/>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868845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31</a:t>
            </a:fld>
            <a:endParaRPr lang="en-US" sz="1200">
              <a:solidFill>
                <a:schemeClr val="dk1"/>
              </a:solidFill>
            </a:endParaRPr>
          </a:p>
        </p:txBody>
      </p:sp>
      <p:sp>
        <p:nvSpPr>
          <p:cNvPr id="5" name="Header Placeholder 4">
            <a:extLst>
              <a:ext uri="{FF2B5EF4-FFF2-40B4-BE49-F238E27FC236}">
                <a16:creationId xmlns:a16="http://schemas.microsoft.com/office/drawing/2014/main" id="{7C9A1AD9-72C9-2DB8-A761-EA6AE43ABAC6}"/>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083719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CHRISTOPHER</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32</a:t>
            </a:fld>
            <a:endParaRPr lang="en-US" sz="1200">
              <a:solidFill>
                <a:schemeClr val="dk1"/>
              </a:solidFill>
            </a:endParaRPr>
          </a:p>
        </p:txBody>
      </p:sp>
      <p:sp>
        <p:nvSpPr>
          <p:cNvPr id="5" name="Header Placeholder 4">
            <a:extLst>
              <a:ext uri="{FF2B5EF4-FFF2-40B4-BE49-F238E27FC236}">
                <a16:creationId xmlns:a16="http://schemas.microsoft.com/office/drawing/2014/main" id="{1544F4B7-2161-3C76-4884-C020A8B78888}"/>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794495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YNETTE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33</a:t>
            </a:fld>
            <a:endParaRPr lang="en-US" sz="1200">
              <a:solidFill>
                <a:schemeClr val="dk1"/>
              </a:solidFill>
            </a:endParaRPr>
          </a:p>
        </p:txBody>
      </p:sp>
      <p:sp>
        <p:nvSpPr>
          <p:cNvPr id="5" name="Header Placeholder 4">
            <a:extLst>
              <a:ext uri="{FF2B5EF4-FFF2-40B4-BE49-F238E27FC236}">
                <a16:creationId xmlns:a16="http://schemas.microsoft.com/office/drawing/2014/main" id="{D797CB9D-16DE-7B54-50A0-B77717CDFAAA}"/>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436237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34</a:t>
            </a:fld>
            <a:endParaRPr lang="en-US" sz="1200">
              <a:solidFill>
                <a:schemeClr val="dk1"/>
              </a:solidFill>
            </a:endParaRPr>
          </a:p>
        </p:txBody>
      </p:sp>
      <p:sp>
        <p:nvSpPr>
          <p:cNvPr id="5" name="Header Placeholder 4">
            <a:extLst>
              <a:ext uri="{FF2B5EF4-FFF2-40B4-BE49-F238E27FC236}">
                <a16:creationId xmlns:a16="http://schemas.microsoft.com/office/drawing/2014/main" id="{31E92950-92B5-9101-A6E2-8394398EB0C3}"/>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116535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35</a:t>
            </a:fld>
            <a:endParaRPr lang="en-US" sz="1200">
              <a:solidFill>
                <a:schemeClr val="dk1"/>
              </a:solidFill>
            </a:endParaRPr>
          </a:p>
        </p:txBody>
      </p:sp>
      <p:sp>
        <p:nvSpPr>
          <p:cNvPr id="5" name="Header Placeholder 4">
            <a:extLst>
              <a:ext uri="{FF2B5EF4-FFF2-40B4-BE49-F238E27FC236}">
                <a16:creationId xmlns:a16="http://schemas.microsoft.com/office/drawing/2014/main" id="{E72AD2BD-4185-193F-2270-E28F3587A03C}"/>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93020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YNETTE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36</a:t>
            </a:fld>
            <a:endParaRPr lang="en-US" sz="1200">
              <a:solidFill>
                <a:schemeClr val="dk1"/>
              </a:solidFill>
            </a:endParaRPr>
          </a:p>
        </p:txBody>
      </p:sp>
      <p:sp>
        <p:nvSpPr>
          <p:cNvPr id="5" name="Header Placeholder 4">
            <a:extLst>
              <a:ext uri="{FF2B5EF4-FFF2-40B4-BE49-F238E27FC236}">
                <a16:creationId xmlns:a16="http://schemas.microsoft.com/office/drawing/2014/main" id="{98A81616-F403-470E-6E9D-7D88AFED87D9}"/>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411159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LAVINDA</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37</a:t>
            </a:fld>
            <a:endParaRPr lang="en-US" sz="1200">
              <a:solidFill>
                <a:schemeClr val="dk1"/>
              </a:solidFill>
            </a:endParaRPr>
          </a:p>
        </p:txBody>
      </p:sp>
      <p:sp>
        <p:nvSpPr>
          <p:cNvPr id="5" name="Header Placeholder 4">
            <a:extLst>
              <a:ext uri="{FF2B5EF4-FFF2-40B4-BE49-F238E27FC236}">
                <a16:creationId xmlns:a16="http://schemas.microsoft.com/office/drawing/2014/main" id="{73D1A466-4231-52C4-8C6A-69E14E9B9F09}"/>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6907141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38</a:t>
            </a:fld>
            <a:endParaRPr lang="en-US" sz="1200">
              <a:solidFill>
                <a:schemeClr val="dk1"/>
              </a:solidFill>
            </a:endParaRPr>
          </a:p>
        </p:txBody>
      </p:sp>
      <p:sp>
        <p:nvSpPr>
          <p:cNvPr id="5" name="Header Placeholder 4">
            <a:extLst>
              <a:ext uri="{FF2B5EF4-FFF2-40B4-BE49-F238E27FC236}">
                <a16:creationId xmlns:a16="http://schemas.microsoft.com/office/drawing/2014/main" id="{161268E2-3057-D052-7AFC-3F6092C7332F}"/>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950291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741B47"/>
                </a:solidFill>
              </a:rPr>
              <a:t>Susan </a:t>
            </a:r>
            <a:r>
              <a:rPr lang="en-US" dirty="0"/>
              <a:t> will detail the upgrade of the HOA</a:t>
            </a:r>
            <a:r>
              <a:rPr lang="en-US" baseline="0" dirty="0"/>
              <a:t> website to accommodate submissions for online complaints </a:t>
            </a:r>
            <a:endParaRPr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E815CD5D-6D64-660C-4660-3F065168CDB9}"/>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341278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3: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FF00FF"/>
                </a:solidFill>
              </a:rPr>
              <a:t>SUSAN</a:t>
            </a:r>
            <a:r>
              <a:rPr lang="en-US" dirty="0"/>
              <a:t> will announce that there is a quorum represented either in person or by proxy and confirm that the Notice of Annual Meeting was mailed 30 days prior to the meeting.	</a:t>
            </a:r>
          </a:p>
          <a:p>
            <a:pPr marL="0" indent="0"/>
            <a:endParaRPr lang="en-US" dirty="0"/>
          </a:p>
          <a:p>
            <a:pPr marL="0" indent="0"/>
            <a:r>
              <a:rPr lang="en-US" dirty="0"/>
              <a:t>Mr. President there are 182 households in Waterford.  Ten percent constitutes a quorum. There are _________ represented in person here today. In addition, we have _______ signed proxy assignments that were submitted prior to the meeting.  That is a total of ________.  We have met the requirement for a quorum.</a:t>
            </a:r>
            <a:endParaRPr dirty="0"/>
          </a:p>
        </p:txBody>
      </p:sp>
      <p:sp>
        <p:nvSpPr>
          <p:cNvPr id="530" name="Google Shape;530;p3: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1471FE95-789D-034D-CE2E-C7B68709E6D7}"/>
              </a:ext>
            </a:extLst>
          </p:cNvPr>
          <p:cNvSpPr>
            <a:spLocks noGrp="1"/>
          </p:cNvSpPr>
          <p:nvPr>
            <p:ph type="hdr" idx="2"/>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40</a:t>
            </a:fld>
            <a:endParaRPr lang="en-US" sz="1200">
              <a:solidFill>
                <a:schemeClr val="dk1"/>
              </a:solidFill>
            </a:endParaRPr>
          </a:p>
        </p:txBody>
      </p:sp>
      <p:sp>
        <p:nvSpPr>
          <p:cNvPr id="5" name="Header Placeholder 4">
            <a:extLst>
              <a:ext uri="{FF2B5EF4-FFF2-40B4-BE49-F238E27FC236}">
                <a16:creationId xmlns:a16="http://schemas.microsoft.com/office/drawing/2014/main" id="{1C35985A-FE39-FC0A-F964-0F1B640AF697}"/>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1296356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present our goals for the coming year</a:t>
            </a:r>
            <a:endParaRPr dirty="0"/>
          </a:p>
        </p:txBody>
      </p:sp>
      <p:sp>
        <p:nvSpPr>
          <p:cNvPr id="604" name="Google Shape;604;p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FDEF437D-1D2E-DC99-4B89-3BAE7D6EFD86}"/>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4830599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741B47"/>
                </a:solidFill>
              </a:rPr>
              <a:t>John </a:t>
            </a:r>
            <a:r>
              <a:rPr lang="en-US" b="0" dirty="0">
                <a:solidFill>
                  <a:srgbClr val="741B47"/>
                </a:solidFill>
              </a:rPr>
              <a:t>will discuss the open position on the Board and the fact that we hope to fill the position</a:t>
            </a:r>
            <a:r>
              <a:rPr lang="en-US" b="0" baseline="0" dirty="0">
                <a:solidFill>
                  <a:srgbClr val="741B47"/>
                </a:solidFill>
              </a:rPr>
              <a:t> with a write in candidate today.  We were not able to get representation from every division in the subdivision as recommended in our bylaws, but we will be able to work as a full board going forward.</a:t>
            </a:r>
            <a:endParaRPr b="0"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9453D30-A2A2-3AAF-DC36-6570EE401362}"/>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1408368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741B47"/>
                </a:solidFill>
              </a:rPr>
              <a:t>YNETTE </a:t>
            </a:r>
            <a:r>
              <a:rPr lang="en-US" b="0" dirty="0">
                <a:solidFill>
                  <a:srgbClr val="741B47"/>
                </a:solidFill>
              </a:rPr>
              <a:t>The board will work towards more </a:t>
            </a:r>
            <a:r>
              <a:rPr lang="en-US" dirty="0"/>
              <a:t>training for the Board and ACC and Compliance Committee.</a:t>
            </a:r>
            <a:endParaRPr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330EA51F-A246-4922-2D4F-98EDE7159F94}"/>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7011382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err="1">
                <a:solidFill>
                  <a:srgbClr val="741B47"/>
                </a:solidFill>
              </a:rPr>
              <a:t>Ynette</a:t>
            </a:r>
            <a:r>
              <a:rPr lang="en-US" dirty="0"/>
              <a:t> will detail the plans for the end of Burgundy. At the end of Burgundy we plan to install a fence on the east, from the Creager’s fence line along our property line and over to the existing fence.  Then on the west side we are going to continue the fencing over to the canal area.  The canal is partially on our property here as well. We plan to plant some trees that will help with the noise coming from Sunnyside Road.  The flower beds will be upgraded to have rocks similar to what is at the entrance and near the bridge.</a:t>
            </a:r>
            <a:endParaRPr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58266F36-268E-25FE-2BC9-977B4285F5D5}"/>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567779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583d6efcf7_0_15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741B47"/>
                </a:solidFill>
              </a:rPr>
              <a:t>Christopher</a:t>
            </a:r>
            <a:r>
              <a:rPr lang="en-US" b="1" baseline="0" dirty="0">
                <a:solidFill>
                  <a:srgbClr val="741B47"/>
                </a:solidFill>
              </a:rPr>
              <a:t> </a:t>
            </a:r>
            <a:r>
              <a:rPr lang="en-US" b="0" baseline="0" dirty="0">
                <a:solidFill>
                  <a:srgbClr val="741B47"/>
                </a:solidFill>
              </a:rPr>
              <a:t>will talk about the canal land upkeep.</a:t>
            </a:r>
            <a:endParaRPr b="0" dirty="0"/>
          </a:p>
        </p:txBody>
      </p:sp>
      <p:sp>
        <p:nvSpPr>
          <p:cNvPr id="751" name="Google Shape;751;g1583d6efcf7_0_15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1136674C-09E7-8D6B-F7C8-3ECD559B1004}"/>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766931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1583d6efcf7_0_160: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report</a:t>
            </a:r>
            <a:r>
              <a:rPr lang="en-US" baseline="0" dirty="0"/>
              <a:t> that we are working on a policy for the canal upkeep</a:t>
            </a:r>
            <a:endParaRPr dirty="0"/>
          </a:p>
        </p:txBody>
      </p:sp>
      <p:sp>
        <p:nvSpPr>
          <p:cNvPr id="758" name="Google Shape;758;g1583d6efcf7_0_160: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E7D5DB83-B0B8-B094-3515-3D8EB20233DD}"/>
              </a:ext>
            </a:extLst>
          </p:cNvPr>
          <p:cNvSpPr>
            <a:spLocks noGrp="1"/>
          </p:cNvSpPr>
          <p:nvPr>
            <p:ph type="hdr" idx="2"/>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LAVINDA</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47</a:t>
            </a:fld>
            <a:endParaRPr lang="en-US" sz="1200">
              <a:solidFill>
                <a:schemeClr val="dk1"/>
              </a:solidFill>
            </a:endParaRPr>
          </a:p>
        </p:txBody>
      </p:sp>
      <p:sp>
        <p:nvSpPr>
          <p:cNvPr id="5" name="Header Placeholder 4">
            <a:extLst>
              <a:ext uri="{FF2B5EF4-FFF2-40B4-BE49-F238E27FC236}">
                <a16:creationId xmlns:a16="http://schemas.microsoft.com/office/drawing/2014/main" id="{00356E2A-46A9-24D6-BFE9-0CD2C058D3B4}"/>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4111437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r>
              <a:rPr lang="en-US" dirty="0"/>
              <a:t>will explain this.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48</a:t>
            </a:fld>
            <a:endParaRPr lang="en-US" sz="1200">
              <a:solidFill>
                <a:schemeClr val="dk1"/>
              </a:solidFill>
            </a:endParaRPr>
          </a:p>
        </p:txBody>
      </p:sp>
      <p:sp>
        <p:nvSpPr>
          <p:cNvPr id="5" name="Header Placeholder 4">
            <a:extLst>
              <a:ext uri="{FF2B5EF4-FFF2-40B4-BE49-F238E27FC236}">
                <a16:creationId xmlns:a16="http://schemas.microsoft.com/office/drawing/2014/main" id="{4AA2C190-57A6-9AF9-3AD2-7B70054478F3}"/>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573144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SUSAN </a:t>
            </a:r>
            <a:r>
              <a:rPr lang="en-US" dirty="0"/>
              <a:t>will explain this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49</a:t>
            </a:fld>
            <a:endParaRPr lang="en-US" sz="1200">
              <a:solidFill>
                <a:schemeClr val="dk1"/>
              </a:solidFill>
            </a:endParaRPr>
          </a:p>
        </p:txBody>
      </p:sp>
      <p:sp>
        <p:nvSpPr>
          <p:cNvPr id="5" name="Header Placeholder 4">
            <a:extLst>
              <a:ext uri="{FF2B5EF4-FFF2-40B4-BE49-F238E27FC236}">
                <a16:creationId xmlns:a16="http://schemas.microsoft.com/office/drawing/2014/main" id="{76DBABB1-7D96-A42F-40BF-4C8244CC3238}"/>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451730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4: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FF00FF"/>
                </a:solidFill>
              </a:rPr>
              <a:t>JOHN </a:t>
            </a:r>
            <a:r>
              <a:rPr lang="en-US" dirty="0"/>
              <a:t> will announce that minutes from last year have been available on the HOA website and we passed them out as members checked in today.  </a:t>
            </a:r>
            <a:r>
              <a:rPr lang="en-US" b="0" dirty="0">
                <a:solidFill>
                  <a:srgbClr val="FF00FF"/>
                </a:solidFill>
              </a:rPr>
              <a:t>He</a:t>
            </a:r>
            <a:r>
              <a:rPr lang="en-US" b="1" dirty="0">
                <a:solidFill>
                  <a:srgbClr val="FF00FF"/>
                </a:solidFill>
              </a:rPr>
              <a:t> </a:t>
            </a:r>
            <a:r>
              <a:rPr lang="en-US" dirty="0"/>
              <a:t>will ask that the reading of the Minutes from last year’s meeting be waived and ask for a motion to approve.  If there are changes then ask for a motion to approve with the indicated changes.</a:t>
            </a:r>
            <a:endParaRPr dirty="0"/>
          </a:p>
        </p:txBody>
      </p:sp>
      <p:sp>
        <p:nvSpPr>
          <p:cNvPr id="538" name="Google Shape;538;p4: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782A437E-E857-69E8-2FE0-812DB1083F2E}"/>
              </a:ext>
            </a:extLst>
          </p:cNvPr>
          <p:cNvSpPr>
            <a:spLocks noGrp="1"/>
          </p:cNvSpPr>
          <p:nvPr>
            <p:ph type="hdr" idx="2"/>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1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ask for comments, questions, and concerns.</a:t>
            </a:r>
            <a:endParaRPr dirty="0"/>
          </a:p>
        </p:txBody>
      </p:sp>
      <p:sp>
        <p:nvSpPr>
          <p:cNvPr id="790" name="Google Shape;790;p1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E1B37A9-197D-9A17-CC4C-7CCA301626E0}"/>
              </a:ext>
            </a:extLst>
          </p:cNvPr>
          <p:cNvSpPr>
            <a:spLocks noGrp="1"/>
          </p:cNvSpPr>
          <p:nvPr>
            <p:ph type="hdr" idx="2"/>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21: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explain that there are three positions open.  Susan and </a:t>
            </a:r>
            <a:r>
              <a:rPr lang="en-US" dirty="0" err="1"/>
              <a:t>Lavinda</a:t>
            </a:r>
            <a:r>
              <a:rPr lang="en-US" dirty="0"/>
              <a:t> have agreed to another term, but that leaves one more position open.   First </a:t>
            </a:r>
            <a:r>
              <a:rPr lang="en-US" dirty="0" err="1"/>
              <a:t>Lavinda</a:t>
            </a:r>
            <a:r>
              <a:rPr lang="en-US" dirty="0"/>
              <a:t> will introduce Susan, then Susan will introduce </a:t>
            </a:r>
            <a:r>
              <a:rPr lang="en-US" dirty="0" err="1"/>
              <a:t>Lavinda</a:t>
            </a:r>
            <a:r>
              <a:rPr lang="en-US" dirty="0"/>
              <a:t> and then we will talk about the third position.</a:t>
            </a:r>
            <a:endParaRPr dirty="0"/>
          </a:p>
        </p:txBody>
      </p:sp>
      <p:sp>
        <p:nvSpPr>
          <p:cNvPr id="797" name="Google Shape;797;p21: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2611ACD-318C-5B36-A80E-4F097AB9297B}"/>
              </a:ext>
            </a:extLst>
          </p:cNvPr>
          <p:cNvSpPr>
            <a:spLocks noGrp="1"/>
          </p:cNvSpPr>
          <p:nvPr>
            <p:ph type="hdr" idx="2"/>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2: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err="1">
                <a:solidFill>
                  <a:srgbClr val="FF9900"/>
                </a:solidFill>
              </a:rPr>
              <a:t>Lavinda</a:t>
            </a:r>
            <a:r>
              <a:rPr lang="en-US" dirty="0"/>
              <a:t> will introduce </a:t>
            </a:r>
            <a:r>
              <a:rPr lang="en-US" b="1" dirty="0">
                <a:solidFill>
                  <a:srgbClr val="38761D"/>
                </a:solidFill>
              </a:rPr>
              <a:t>Susan </a:t>
            </a:r>
            <a:endParaRPr dirty="0"/>
          </a:p>
        </p:txBody>
      </p:sp>
      <p:sp>
        <p:nvSpPr>
          <p:cNvPr id="804" name="Google Shape;804;p22: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4296A5C6-01F2-3AD1-937C-BCC51AF75EAA}"/>
              </a:ext>
            </a:extLst>
          </p:cNvPr>
          <p:cNvSpPr>
            <a:spLocks noGrp="1"/>
          </p:cNvSpPr>
          <p:nvPr>
            <p:ph type="hdr" idx="2"/>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22: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FF9900"/>
                </a:solidFill>
              </a:rPr>
              <a:t>Susan</a:t>
            </a:r>
            <a:r>
              <a:rPr lang="en-US" dirty="0"/>
              <a:t> will introduce </a:t>
            </a:r>
            <a:r>
              <a:rPr lang="en-US" b="1" dirty="0" err="1">
                <a:solidFill>
                  <a:srgbClr val="38761D"/>
                </a:solidFill>
              </a:rPr>
              <a:t>Lavinda</a:t>
            </a:r>
            <a:endParaRPr dirty="0"/>
          </a:p>
        </p:txBody>
      </p:sp>
      <p:sp>
        <p:nvSpPr>
          <p:cNvPr id="804" name="Google Shape;804;p22: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41F960CD-5621-A381-B756-BC27F6672740}"/>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3350353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far, from mailed in ballots, we have two write in candidates.   </a:t>
            </a:r>
            <a:r>
              <a:rPr lang="en-US" dirty="0" err="1"/>
              <a:t>Verl</a:t>
            </a:r>
            <a:r>
              <a:rPr lang="en-US" dirty="0"/>
              <a:t> Stuart and Abe Romo. They were each contacted.  Abe and is willing and excited at the prospect of serving on the board.  He is unable to be here today because of a family commitment.  </a:t>
            </a:r>
            <a:r>
              <a:rPr lang="en-US" dirty="0" err="1"/>
              <a:t>Verl</a:t>
            </a:r>
            <a:r>
              <a:rPr lang="en-US" dirty="0"/>
              <a:t> has expressed to us that he would be willing to serve, if elected.</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54</a:t>
            </a:fld>
            <a:endParaRPr lang="en-US" sz="1200">
              <a:solidFill>
                <a:schemeClr val="dk1"/>
              </a:solidFill>
            </a:endParaRPr>
          </a:p>
        </p:txBody>
      </p:sp>
      <p:sp>
        <p:nvSpPr>
          <p:cNvPr id="5" name="Header Placeholder 4">
            <a:extLst>
              <a:ext uri="{FF2B5EF4-FFF2-40B4-BE49-F238E27FC236}">
                <a16:creationId xmlns:a16="http://schemas.microsoft.com/office/drawing/2014/main" id="{71CAA569-8834-617D-FA6C-F41442D535FE}"/>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33957063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fecb32e324_0_53: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t>JOHN</a:t>
            </a:r>
            <a:r>
              <a:rPr lang="en-US" dirty="0"/>
              <a:t> will ask for ballots to be turned in. Votes will be added up and the results turned over to John.</a:t>
            </a:r>
            <a:endParaRPr dirty="0"/>
          </a:p>
        </p:txBody>
      </p:sp>
      <p:sp>
        <p:nvSpPr>
          <p:cNvPr id="812" name="Google Shape;812;gfecb32e324_0_53: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41F56FA8-DDCF-958C-3223-819A09D44D69}"/>
              </a:ext>
            </a:extLst>
          </p:cNvPr>
          <p:cNvSpPr>
            <a:spLocks noGrp="1"/>
          </p:cNvSpPr>
          <p:nvPr>
            <p:ph type="hdr" idx="2"/>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26: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While ballots are being counted all of Board can discuss the need for Volunteers</a:t>
            </a:r>
          </a:p>
          <a:p>
            <a:pPr marL="0" indent="0"/>
            <a:endParaRPr lang="en-US" dirty="0"/>
          </a:p>
          <a:p>
            <a:pPr marL="0" indent="0"/>
            <a:r>
              <a:rPr lang="en-US" dirty="0"/>
              <a:t>Compliance Committee with Candace-Marie Mitcham</a:t>
            </a:r>
          </a:p>
          <a:p>
            <a:pPr marL="0" indent="0"/>
            <a:endParaRPr dirty="0"/>
          </a:p>
        </p:txBody>
      </p:sp>
      <p:sp>
        <p:nvSpPr>
          <p:cNvPr id="818" name="Google Shape;818;p26: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B51FE184-3C51-E3AA-0BEE-6D9F6350A572}"/>
              </a:ext>
            </a:extLst>
          </p:cNvPr>
          <p:cNvSpPr>
            <a:spLocks noGrp="1"/>
          </p:cNvSpPr>
          <p:nvPr>
            <p:ph type="hdr" idx="2"/>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fecb32e324_0_59: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dirty="0"/>
              <a:t>John will announce voting results and ask for a motion that the ballots be destroyed. </a:t>
            </a:r>
          </a:p>
          <a:p>
            <a:pPr marL="0" indent="0"/>
            <a:endParaRPr lang="en-US" dirty="0"/>
          </a:p>
          <a:p>
            <a:pPr marL="0" indent="0"/>
            <a:endParaRPr lang="en-US" dirty="0"/>
          </a:p>
          <a:p>
            <a:pPr marL="0" indent="0"/>
            <a:r>
              <a:rPr lang="en-US" b="1" dirty="0"/>
              <a:t>SUSAN</a:t>
            </a:r>
            <a:r>
              <a:rPr lang="en-US" dirty="0"/>
              <a:t> The Ballots have been counted.  </a:t>
            </a:r>
            <a:r>
              <a:rPr lang="en-US" dirty="0" err="1"/>
              <a:t>Lavinda</a:t>
            </a:r>
            <a:r>
              <a:rPr lang="en-US" dirty="0"/>
              <a:t> and Susan have been reelected for another three years.   There were _____ write in candidates.  _______________ received the most votes and is therefore elected for a three year term.</a:t>
            </a:r>
            <a:endParaRPr dirty="0"/>
          </a:p>
        </p:txBody>
      </p:sp>
      <p:sp>
        <p:nvSpPr>
          <p:cNvPr id="825" name="Google Shape;825;gfecb32e324_0_59: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F016F9E0-C6F2-B00F-1520-ECCC5BD53281}"/>
              </a:ext>
            </a:extLst>
          </p:cNvPr>
          <p:cNvSpPr>
            <a:spLocks noGrp="1"/>
          </p:cNvSpPr>
          <p:nvPr>
            <p:ph type="hdr" idx="2"/>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2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 </a:t>
            </a:r>
            <a:r>
              <a:rPr lang="en-US" dirty="0"/>
              <a:t>will thank everyone for their participation and adjourn the meeting.  “Meeting is Adjourned until Next October”</a:t>
            </a:r>
            <a:endParaRPr dirty="0"/>
          </a:p>
        </p:txBody>
      </p:sp>
      <p:sp>
        <p:nvSpPr>
          <p:cNvPr id="832" name="Google Shape;832;p2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C8E72002-4E58-71A9-2470-0DAC830B11F5}"/>
              </a:ext>
            </a:extLst>
          </p:cNvPr>
          <p:cNvSpPr>
            <a:spLocks noGrp="1"/>
          </p:cNvSpPr>
          <p:nvPr>
            <p:ph type="hdr" idx="2"/>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5: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38761D"/>
                </a:solidFill>
              </a:rPr>
              <a:t>John</a:t>
            </a:r>
            <a:r>
              <a:rPr lang="en-US" dirty="0"/>
              <a:t> will introduce the Susan as the Treasurer.</a:t>
            </a:r>
            <a:r>
              <a:rPr lang="en-US" baseline="0" dirty="0"/>
              <a:t>  He will explain our fiscal year ends on September 30</a:t>
            </a:r>
            <a:r>
              <a:rPr lang="en-US" baseline="30000" dirty="0"/>
              <a:t>th</a:t>
            </a:r>
            <a:r>
              <a:rPr lang="en-US" baseline="0" dirty="0"/>
              <a:t> of each year so that we can have reports ready for the Annual Meeting.</a:t>
            </a:r>
            <a:endParaRPr dirty="0"/>
          </a:p>
        </p:txBody>
      </p:sp>
      <p:sp>
        <p:nvSpPr>
          <p:cNvPr id="545" name="Google Shape;545;p5: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A230E794-E2E2-F97D-5CFF-744E358D5E32}"/>
              </a:ext>
            </a:extLst>
          </p:cNvPr>
          <p:cNvSpPr>
            <a:spLocks noGrp="1"/>
          </p:cNvSpPr>
          <p:nvPr>
            <p:ph type="hdr" idx="2"/>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6:notes"/>
          <p:cNvSpPr txBox="1">
            <a:spLocks noGrp="1"/>
          </p:cNvSpPr>
          <p:nvPr>
            <p:ph type="body" idx="1"/>
          </p:nvPr>
        </p:nvSpPr>
        <p:spPr>
          <a:xfrm>
            <a:off x="701040" y="4473897"/>
            <a:ext cx="5608320" cy="3137535"/>
          </a:xfrm>
          <a:prstGeom prst="rect">
            <a:avLst/>
          </a:prstGeom>
          <a:noFill/>
          <a:ln>
            <a:noFill/>
          </a:ln>
        </p:spPr>
        <p:txBody>
          <a:bodyPr spcFirstLastPara="1" wrap="square" lIns="93138" tIns="46556" rIns="93138" bIns="46556" anchor="t" anchorCtr="0">
            <a:noAutofit/>
          </a:bodyPr>
          <a:lstStyle/>
          <a:p>
            <a:pPr marL="0" indent="0"/>
            <a:r>
              <a:rPr lang="en-US" b="1" dirty="0">
                <a:solidFill>
                  <a:srgbClr val="FF0000"/>
                </a:solidFill>
              </a:rPr>
              <a:t>Susan</a:t>
            </a:r>
            <a:r>
              <a:rPr lang="en-US" dirty="0"/>
              <a:t> will present the financial report.  For convenience everyone received a copy of the treasurer’s report in their packet.</a:t>
            </a:r>
          </a:p>
          <a:p>
            <a:pPr marL="0" indent="0"/>
            <a:endParaRPr lang="en-US" dirty="0"/>
          </a:p>
          <a:p>
            <a:pPr marL="0" indent="0"/>
            <a:r>
              <a:rPr lang="en-US" dirty="0"/>
              <a:t>Note that interest for the previous fiscal year was $12.88.  </a:t>
            </a:r>
            <a:endParaRPr dirty="0"/>
          </a:p>
        </p:txBody>
      </p:sp>
      <p:sp>
        <p:nvSpPr>
          <p:cNvPr id="552" name="Google Shape;552;p6:notes"/>
          <p:cNvSpPr>
            <a:spLocks noGrp="1" noRot="1" noChangeAspect="1"/>
          </p:cNvSpPr>
          <p:nvPr>
            <p:ph type="sldImg" idx="2"/>
          </p:nvPr>
        </p:nvSpPr>
        <p:spPr>
          <a:xfrm>
            <a:off x="717550" y="1163638"/>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Header Placeholder 1">
            <a:extLst>
              <a:ext uri="{FF2B5EF4-FFF2-40B4-BE49-F238E27FC236}">
                <a16:creationId xmlns:a16="http://schemas.microsoft.com/office/drawing/2014/main" id="{E6418B08-76DF-0EB3-B1AC-CC07D95D379A}"/>
              </a:ext>
            </a:extLst>
          </p:cNvPr>
          <p:cNvSpPr>
            <a:spLocks noGrp="1"/>
          </p:cNvSpPr>
          <p:nvPr>
            <p:ph type="hdr" idx="2"/>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Holiday</a:t>
            </a:r>
            <a:r>
              <a:rPr lang="en-US" baseline="0" dirty="0"/>
              <a:t> Decorations included Christmas lights and 4</a:t>
            </a:r>
            <a:r>
              <a:rPr lang="en-US" baseline="30000" dirty="0"/>
              <a:t>th</a:t>
            </a:r>
            <a:r>
              <a:rPr lang="en-US" baseline="0" dirty="0"/>
              <a:t> of July Decorations.  </a:t>
            </a:r>
          </a:p>
          <a:p>
            <a:endParaRPr lang="en-US" baseline="0" dirty="0"/>
          </a:p>
          <a:p>
            <a:r>
              <a:rPr lang="en-US" baseline="0" dirty="0"/>
              <a:t>Lawn Care was up by $1700, and snow removal was up $1700, sprinkler repair up $400.  </a:t>
            </a:r>
          </a:p>
          <a:p>
            <a:endParaRPr lang="en-US" baseline="0"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8</a:t>
            </a:fld>
            <a:endParaRPr lang="en-US" sz="1200">
              <a:solidFill>
                <a:schemeClr val="dk1"/>
              </a:solidFill>
            </a:endParaRPr>
          </a:p>
        </p:txBody>
      </p:sp>
      <p:sp>
        <p:nvSpPr>
          <p:cNvPr id="5" name="Header Placeholder 4">
            <a:extLst>
              <a:ext uri="{FF2B5EF4-FFF2-40B4-BE49-F238E27FC236}">
                <a16:creationId xmlns:a16="http://schemas.microsoft.com/office/drawing/2014/main" id="{5A2655D5-5239-300C-76F0-23720A6FB4FD}"/>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4121178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Office Supplies included the</a:t>
            </a:r>
            <a:r>
              <a:rPr lang="en-US" baseline="0" dirty="0"/>
              <a:t> purchase of a scanner for the HOA, and the supplies to make our own vinyl signs </a:t>
            </a:r>
            <a:r>
              <a:rPr lang="en-US" b="1" baseline="0" dirty="0"/>
              <a:t>(Mitcham’s donated the stands)</a:t>
            </a:r>
          </a:p>
          <a:p>
            <a:endParaRPr lang="en-US" baseline="0" dirty="0"/>
          </a:p>
          <a:p>
            <a:r>
              <a:rPr lang="en-US" baseline="0" dirty="0"/>
              <a:t>Legal Fees included preparation of having our attorney review the revisions to the Bylaws and CC&amp;Rs. </a:t>
            </a:r>
          </a:p>
          <a:p>
            <a:r>
              <a:rPr lang="en-US" baseline="0" dirty="0"/>
              <a:t>Filing fees were $454 to Bonneville County. </a:t>
            </a:r>
          </a:p>
          <a:p>
            <a:endParaRPr lang="en-US" dirty="0"/>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rPr>
              <a:pPr algn="r">
                <a:buSzPts val="1200"/>
              </a:pPr>
              <a:t>9</a:t>
            </a:fld>
            <a:endParaRPr lang="en-US" sz="1200">
              <a:solidFill>
                <a:schemeClr val="dk1"/>
              </a:solidFill>
            </a:endParaRPr>
          </a:p>
        </p:txBody>
      </p:sp>
      <p:sp>
        <p:nvSpPr>
          <p:cNvPr id="5" name="Header Placeholder 4">
            <a:extLst>
              <a:ext uri="{FF2B5EF4-FFF2-40B4-BE49-F238E27FC236}">
                <a16:creationId xmlns:a16="http://schemas.microsoft.com/office/drawing/2014/main" id="{A7E7906A-D0AA-5E62-A69B-0F8EC55AF0B0}"/>
              </a:ext>
            </a:extLst>
          </p:cNvPr>
          <p:cNvSpPr>
            <a:spLocks noGrp="1"/>
          </p:cNvSpPr>
          <p:nvPr>
            <p:ph type="hdr" idx="2"/>
          </p:nvPr>
        </p:nvSpPr>
        <p:spPr/>
        <p:txBody>
          <a:bodyPr/>
          <a:lstStyle/>
          <a:p>
            <a:endParaRPr lang="en-US"/>
          </a:p>
        </p:txBody>
      </p:sp>
    </p:spTree>
    <p:extLst>
      <p:ext uri="{BB962C8B-B14F-4D97-AF65-F5344CB8AC3E}">
        <p14:creationId xmlns:p14="http://schemas.microsoft.com/office/powerpoint/2010/main" val="2416434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A31E3-1FDB-4710-AC6D-F1FD8724BB73}"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1114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5A86A1-257C-4ABE-8F4E-1CEEF6F35CDC}"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1852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963163-A021-48BF-A18C-3F783175933D}"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055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942C7-FE20-4A1C-9085-C8336F3AEB42}"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8290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4026CD-C5B7-4155-91A6-131C84B03601}"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32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E24055-0FC2-460E-B28C-640F087A1DF0}"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1527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42F4BA-D6E3-4C1D-8969-9E1EF797C0ED}"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41748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43767-370A-4D18-B655-EAE94BD11715}"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4237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F22981-3764-4BC3-991D-6B7B46943247}" type="datetime1">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632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0A7CC-3504-4A64-A24D-F7842D60BE46}"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7" name="Slide Number Placeholder 5">
            <a:extLst>
              <a:ext uri="{FF2B5EF4-FFF2-40B4-BE49-F238E27FC236}">
                <a16:creationId xmlns:a16="http://schemas.microsoft.com/office/drawing/2014/main" id="{3CF9FB6D-E128-7D9A-B8F0-7C2291841EE4}"/>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302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7F5B0D-E430-44EF-A7AF-9594F846DED3}" type="datetime1">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172996" y="6041362"/>
            <a:ext cx="683339" cy="365125"/>
          </a:xfrm>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7" name="Slide Number Placeholder 5">
            <a:extLst>
              <a:ext uri="{FF2B5EF4-FFF2-40B4-BE49-F238E27FC236}">
                <a16:creationId xmlns:a16="http://schemas.microsoft.com/office/drawing/2014/main" id="{4AF8E0B5-9CE9-1763-3343-2B88C1C7F309}"/>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0061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AC47C2-0FAD-4EFC-86E7-09F403782320}"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317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0FB737-F8F8-4F5C-8116-B233575E7486}"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3A16A1D8-F90E-6526-7713-15722A5C61F0}"/>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0692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FEC944-F024-4832-AB5C-8A432B143917}" type="datetime1">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0B931156-4584-229F-1AA0-28DE5F1A1F45}"/>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5657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BE63AA-B34B-4425-8173-9EADCB6DE450}" type="datetime1">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172996" y="6041362"/>
            <a:ext cx="683339" cy="365125"/>
          </a:xfrm>
        </p:spPr>
        <p:txBody>
          <a:bodyPr/>
          <a:lstStyle>
            <a:lvl1pPr>
              <a:defRPr sz="2000">
                <a:solidFill>
                  <a:schemeClr val="bg1"/>
                </a:solidFill>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8072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CCD354-C2F2-41EC-8C8F-5D5B9129572C}" type="datetime1">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E4C31FE2-FB50-D5E5-0D75-44EDC50D30B0}"/>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49888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37B856-A96B-49FB-92E1-6FD0A0A951FC}"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F4ECC863-6EB8-ECE0-B6DD-A9FDC6A956DF}"/>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4605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C622B8-3768-4F15-80B3-116F023FA5D0}"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A0350B19-3081-7020-7FDD-E23F09D65BC4}"/>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2442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66484-90A0-474D-9C07-C7F9F3343F24}"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5B0E51D-FE38-A327-2AFE-069D6DC4D82F}"/>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215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569EDA-A3D2-46ED-A8BB-A00524770176}"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7" name="Slide Number Placeholder 5">
            <a:extLst>
              <a:ext uri="{FF2B5EF4-FFF2-40B4-BE49-F238E27FC236}">
                <a16:creationId xmlns:a16="http://schemas.microsoft.com/office/drawing/2014/main" id="{B0560E27-5727-37BC-4B1A-107423EF7168}"/>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46350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A6781E-7E68-4D0D-B4A6-080F2EE0071D}"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8D05D81D-1816-A7CB-0599-861BE2F4EDE2}"/>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80910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BABED8-686B-4B33-BF9F-C937DA1505D9}"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7" name="Slide Number Placeholder 5">
            <a:extLst>
              <a:ext uri="{FF2B5EF4-FFF2-40B4-BE49-F238E27FC236}">
                <a16:creationId xmlns:a16="http://schemas.microsoft.com/office/drawing/2014/main" id="{9FD5BB2B-9EF4-CA69-1FDB-3863069264FE}"/>
              </a:ext>
            </a:extLst>
          </p:cNvPr>
          <p:cNvSpPr txBox="1">
            <a:spLocks/>
          </p:cNvSpPr>
          <p:nvPr userDrawn="1"/>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3241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5E63D-2B14-4482-8DB4-7E2768B509BD}" type="datetime1">
              <a:rPr lang="en-US" smtClean="0"/>
              <a:t>10/19/2023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7286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C0B91-86EC-4D9C-9CAE-303F2290206D}"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0181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34ACB-392F-4A23-A7BA-4D0319ABF216}"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9049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4DF7ED-016C-417E-8A4E-825C037B0ABF}" type="datetime1">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2292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265"/>
        <p:cNvGrpSpPr/>
        <p:nvPr/>
      </p:nvGrpSpPr>
      <p:grpSpPr>
        <a:xfrm>
          <a:off x="0" y="0"/>
          <a:ext cx="0" cy="0"/>
          <a:chOff x="0" y="0"/>
          <a:chExt cx="0" cy="0"/>
        </a:xfrm>
      </p:grpSpPr>
      <p:sp>
        <p:nvSpPr>
          <p:cNvPr id="319" name="Google Shape;319;p42"/>
          <p:cNvSpPr txBox="1">
            <a:spLocks noGrp="1"/>
          </p:cNvSpPr>
          <p:nvPr>
            <p:ph type="title"/>
          </p:nvPr>
        </p:nvSpPr>
        <p:spPr>
          <a:xfrm>
            <a:off x="7909560" y="576072"/>
            <a:ext cx="3657600" cy="2194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2" descr="An empty placeholder to add an image. Click on the placeholder and select the image that you wish to add."/>
          <p:cNvSpPr>
            <a:spLocks noGrp="1"/>
          </p:cNvSpPr>
          <p:nvPr>
            <p:ph type="pic" idx="2"/>
          </p:nvPr>
        </p:nvSpPr>
        <p:spPr>
          <a:xfrm>
            <a:off x="4412" y="-159"/>
            <a:ext cx="7315200" cy="6858000"/>
          </a:xfrm>
          <a:prstGeom prst="rect">
            <a:avLst/>
          </a:prstGeom>
          <a:noFill/>
          <a:ln>
            <a:noFill/>
          </a:ln>
        </p:spPr>
      </p:sp>
      <p:sp>
        <p:nvSpPr>
          <p:cNvPr id="321" name="Google Shape;321;p42"/>
          <p:cNvSpPr txBox="1">
            <a:spLocks noGrp="1"/>
          </p:cNvSpPr>
          <p:nvPr>
            <p:ph type="body" idx="1"/>
          </p:nvPr>
        </p:nvSpPr>
        <p:spPr>
          <a:xfrm>
            <a:off x="7909560" y="2999232"/>
            <a:ext cx="3657600" cy="2286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600"/>
              <a:buNone/>
              <a:defRPr sz="1600">
                <a:solidFill>
                  <a:schemeClr val="lt1"/>
                </a:solidFill>
              </a:defRPr>
            </a:lvl1pPr>
            <a:lvl2pPr marL="914400" lvl="1" indent="-228600" algn="l">
              <a:lnSpc>
                <a:spcPct val="90000"/>
              </a:lnSpc>
              <a:spcBef>
                <a:spcPts val="12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SzPts val="1000"/>
              <a:buNone/>
              <a:defRPr sz="1000"/>
            </a:lvl4pPr>
            <a:lvl5pPr marL="2286000" lvl="4" indent="-228600" algn="l">
              <a:lnSpc>
                <a:spcPct val="90000"/>
              </a:lnSpc>
              <a:spcBef>
                <a:spcPts val="600"/>
              </a:spcBef>
              <a:spcAft>
                <a:spcPts val="0"/>
              </a:spcAft>
              <a:buSzPts val="1000"/>
              <a:buNone/>
              <a:defRPr sz="1000"/>
            </a:lvl5pPr>
            <a:lvl6pPr marL="2743200" lvl="5" indent="-228600" algn="l">
              <a:lnSpc>
                <a:spcPct val="90000"/>
              </a:lnSpc>
              <a:spcBef>
                <a:spcPts val="600"/>
              </a:spcBef>
              <a:spcAft>
                <a:spcPts val="0"/>
              </a:spcAft>
              <a:buSzPts val="1000"/>
              <a:buNone/>
              <a:defRPr sz="1000"/>
            </a:lvl6pPr>
            <a:lvl7pPr marL="3200400" lvl="6" indent="-228600" algn="l">
              <a:lnSpc>
                <a:spcPct val="90000"/>
              </a:lnSpc>
              <a:spcBef>
                <a:spcPts val="600"/>
              </a:spcBef>
              <a:spcAft>
                <a:spcPts val="0"/>
              </a:spcAft>
              <a:buSzPts val="1000"/>
              <a:buNone/>
              <a:defRPr sz="1000"/>
            </a:lvl7pPr>
            <a:lvl8pPr marL="3657600" lvl="7" indent="-228600" algn="l">
              <a:lnSpc>
                <a:spcPct val="90000"/>
              </a:lnSpc>
              <a:spcBef>
                <a:spcPts val="600"/>
              </a:spcBef>
              <a:spcAft>
                <a:spcPts val="0"/>
              </a:spcAft>
              <a:buSzPts val="1000"/>
              <a:buNone/>
              <a:defRPr sz="1000"/>
            </a:lvl8pPr>
            <a:lvl9pPr marL="4114800" lvl="8" indent="-228600" algn="l">
              <a:lnSpc>
                <a:spcPct val="90000"/>
              </a:lnSpc>
              <a:spcBef>
                <a:spcPts val="600"/>
              </a:spcBef>
              <a:spcAft>
                <a:spcPts val="0"/>
              </a:spcAft>
              <a:buSzPts val="1000"/>
              <a:buNone/>
              <a:defRPr sz="1000"/>
            </a:lvl9pPr>
          </a:lstStyle>
          <a:p>
            <a:endParaRPr/>
          </a:p>
        </p:txBody>
      </p:sp>
      <p:sp>
        <p:nvSpPr>
          <p:cNvPr id="322" name="Google Shape;322;p42"/>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lvl1pPr lvl="0">
              <a:buNone/>
              <a:defRPr sz="2000">
                <a:solidFill>
                  <a:schemeClr val="lt1"/>
                </a:solidFill>
              </a:defRPr>
            </a:lvl1pPr>
            <a:lvl2pPr lvl="1">
              <a:buNone/>
              <a:defRPr sz="1300">
                <a:solidFill>
                  <a:schemeClr val="lt1"/>
                </a:solidFill>
              </a:defRPr>
            </a:lvl2pPr>
            <a:lvl3pPr lvl="2">
              <a:buNone/>
              <a:defRPr sz="1300">
                <a:solidFill>
                  <a:schemeClr val="lt1"/>
                </a:solidFill>
              </a:defRPr>
            </a:lvl3pPr>
            <a:lvl4pPr lvl="3">
              <a:buNone/>
              <a:defRPr sz="1300">
                <a:solidFill>
                  <a:schemeClr val="lt1"/>
                </a:solidFill>
              </a:defRPr>
            </a:lvl4pPr>
            <a:lvl5pPr lvl="4">
              <a:buNone/>
              <a:defRPr sz="1300">
                <a:solidFill>
                  <a:schemeClr val="lt1"/>
                </a:solidFill>
              </a:defRPr>
            </a:lvl5pPr>
            <a:lvl6pPr lvl="5">
              <a:buNone/>
              <a:defRPr sz="1300">
                <a:solidFill>
                  <a:schemeClr val="lt1"/>
                </a:solidFill>
              </a:defRPr>
            </a:lvl6pPr>
            <a:lvl7pPr lvl="6">
              <a:buNone/>
              <a:defRPr sz="1300">
                <a:solidFill>
                  <a:schemeClr val="lt1"/>
                </a:solidFill>
              </a:defRPr>
            </a:lvl7pPr>
            <a:lvl8pPr lvl="7">
              <a:buNone/>
              <a:defRPr sz="1300">
                <a:solidFill>
                  <a:schemeClr val="lt1"/>
                </a:solidFill>
              </a:defRPr>
            </a:lvl8pPr>
            <a:lvl9pPr lvl="8">
              <a:buNone/>
              <a:defRPr sz="1300">
                <a:solidFill>
                  <a:schemeClr val="lt1"/>
                </a:solidFil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6428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DDED8E4-190B-4D08-A144-5DF20D3EE345}"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17480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8EF6F3-83A0-485C-9BD2-C1797EA072D8}" type="datetime1">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2978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83A76F9-D80A-4A4F-A771-30D9C6183FEE}" type="datetime1">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3162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2EDAD9-93FD-437A-A0DB-78948F28E52F}" type="datetime1">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7074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3080CF-076D-4310-B932-B1522B167EFB}"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1182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7A1DEF-2343-4FB7-9187-0F933FC2EE0F}" type="datetime1">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644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1C739C-658B-441E-B9D1-E934690144D7}" type="datetime1">
              <a:rPr lang="en-US" smtClean="0"/>
              <a:t>10/19/2023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318076" y="6063091"/>
            <a:ext cx="683339" cy="365125"/>
          </a:xfrm>
          <a:prstGeom prst="rect">
            <a:avLst/>
          </a:prstGeom>
        </p:spPr>
        <p:txBody>
          <a:bodyPr vert="horz" lIns="91440" tIns="45720" rIns="91440" bIns="45720" rtlCol="0" anchor="ctr"/>
          <a:lstStyle>
            <a:lvl1pPr algn="r">
              <a:defRPr sz="2000">
                <a:solidFill>
                  <a:schemeClr val="bg1"/>
                </a:solidFill>
              </a:defRPr>
            </a:lvl1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2225992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D34F3E-1FFE-48A5-8A7D-9962C1DACC62}" type="datetime1">
              <a:rPr lang="en-US" smtClean="0"/>
              <a:t>10/19/2023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45351666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3.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9.jpg"/><Relationship Id="rId4" Type="http://schemas.openxmlformats.org/officeDocument/2006/relationships/image" Target="../media/image8.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1"/>
          <p:cNvSpPr txBox="1">
            <a:spLocks noGrp="1"/>
          </p:cNvSpPr>
          <p:nvPr>
            <p:ph type="ctrTitle"/>
          </p:nvPr>
        </p:nvSpPr>
        <p:spPr>
          <a:xfrm>
            <a:off x="2709608" y="3048410"/>
            <a:ext cx="8558734" cy="1655763"/>
          </a:xfrm>
          <a:prstGeom prst="rect">
            <a:avLst/>
          </a:prstGeom>
          <a:noFill/>
          <a:ln>
            <a:noFill/>
          </a:ln>
        </p:spPr>
        <p:txBody>
          <a:bodyPr spcFirstLastPara="1" wrap="square" lIns="91425" tIns="45700" rIns="91425" bIns="45700" anchor="b" anchorCtr="0">
            <a:normAutofit/>
          </a:bodyPr>
          <a:lstStyle/>
          <a:p>
            <a:pPr marL="0" lvl="0" indent="0" algn="l" rtl="0">
              <a:lnSpc>
                <a:spcPct val="76000"/>
              </a:lnSpc>
              <a:spcBef>
                <a:spcPts val="0"/>
              </a:spcBef>
              <a:spcAft>
                <a:spcPts val="0"/>
              </a:spcAft>
              <a:buClr>
                <a:schemeClr val="dk1"/>
              </a:buClr>
              <a:buSzPts val="8000"/>
              <a:buFont typeface="Arial"/>
              <a:buNone/>
            </a:pPr>
            <a:r>
              <a:rPr lang="en-US" sz="6700" dirty="0"/>
              <a:t>Homeowners’ Association</a:t>
            </a:r>
            <a:endParaRPr sz="6700" dirty="0"/>
          </a:p>
        </p:txBody>
      </p:sp>
      <p:sp>
        <p:nvSpPr>
          <p:cNvPr id="510" name="Google Shape;510;p1"/>
          <p:cNvSpPr txBox="1">
            <a:spLocks noGrp="1"/>
          </p:cNvSpPr>
          <p:nvPr>
            <p:ph type="subTitle" idx="1"/>
          </p:nvPr>
        </p:nvSpPr>
        <p:spPr>
          <a:xfrm>
            <a:off x="744498" y="4869977"/>
            <a:ext cx="8791575"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000"/>
              <a:buNone/>
            </a:pPr>
            <a:r>
              <a:rPr lang="en-US" sz="3200" dirty="0">
                <a:solidFill>
                  <a:schemeClr val="accent2">
                    <a:lumMod val="75000"/>
                  </a:schemeClr>
                </a:solidFill>
              </a:rPr>
              <a:t>ANNUAL MEETING </a:t>
            </a:r>
          </a:p>
          <a:p>
            <a:pPr marL="0" lvl="0" indent="0" algn="ctr" rtl="0">
              <a:lnSpc>
                <a:spcPct val="90000"/>
              </a:lnSpc>
              <a:spcBef>
                <a:spcPts val="0"/>
              </a:spcBef>
              <a:spcAft>
                <a:spcPts val="0"/>
              </a:spcAft>
              <a:buSzPts val="2000"/>
              <a:buNone/>
            </a:pPr>
            <a:r>
              <a:rPr lang="en-US" sz="3200" dirty="0">
                <a:solidFill>
                  <a:schemeClr val="accent2">
                    <a:lumMod val="75000"/>
                  </a:schemeClr>
                </a:solidFill>
              </a:rPr>
              <a:t>October 21, 2023</a:t>
            </a:r>
            <a:endParaRPr sz="3200" dirty="0">
              <a:solidFill>
                <a:schemeClr val="accent2">
                  <a:lumMod val="75000"/>
                </a:schemeClr>
              </a:solidFill>
            </a:endParaRPr>
          </a:p>
        </p:txBody>
      </p:sp>
      <p:pic>
        <p:nvPicPr>
          <p:cNvPr id="7" name="Picture 6" descr="A logo of a river&#10;&#10;Description automatically generated">
            <a:extLst>
              <a:ext uri="{FF2B5EF4-FFF2-40B4-BE49-F238E27FC236}">
                <a16:creationId xmlns:a16="http://schemas.microsoft.com/office/drawing/2014/main" id="{805CEB37-2B75-8EBB-FA02-9DAE89B9FBD4}"/>
              </a:ext>
            </a:extLst>
          </p:cNvPr>
          <p:cNvPicPr>
            <a:picLocks noChangeAspect="1"/>
          </p:cNvPicPr>
          <p:nvPr/>
        </p:nvPicPr>
        <p:blipFill rotWithShape="1">
          <a:blip r:embed="rId3"/>
          <a:srcRect b="45961"/>
          <a:stretch/>
        </p:blipFill>
        <p:spPr>
          <a:xfrm>
            <a:off x="2166400" y="-41815"/>
            <a:ext cx="5947772" cy="32141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8ABA1A-4002-6B6D-6C00-CB43CA325083}"/>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A2863231-0C21-6FBD-7BEC-51AA2E3CB2A9}"/>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10</a:t>
            </a:fld>
            <a:endParaRPr lang="en-US"/>
          </a:p>
        </p:txBody>
      </p:sp>
      <p:graphicFrame>
        <p:nvGraphicFramePr>
          <p:cNvPr id="6" name="Google Shape;559;p6">
            <a:extLst>
              <a:ext uri="{FF2B5EF4-FFF2-40B4-BE49-F238E27FC236}">
                <a16:creationId xmlns:a16="http://schemas.microsoft.com/office/drawing/2014/main" id="{F6316124-C34A-7450-97D2-4360E8B138DE}"/>
              </a:ext>
            </a:extLst>
          </p:cNvPr>
          <p:cNvGraphicFramePr/>
          <p:nvPr>
            <p:extLst>
              <p:ext uri="{D42A27DB-BD31-4B8C-83A1-F6EECF244321}">
                <p14:modId xmlns:p14="http://schemas.microsoft.com/office/powerpoint/2010/main" val="3426465877"/>
              </p:ext>
            </p:extLst>
          </p:nvPr>
        </p:nvGraphicFramePr>
        <p:xfrm>
          <a:off x="2497323" y="3605227"/>
          <a:ext cx="5420225" cy="641846"/>
        </p:xfrm>
        <a:graphic>
          <a:graphicData uri="http://schemas.openxmlformats.org/drawingml/2006/table">
            <a:tbl>
              <a:tblPr>
                <a:noFill/>
                <a:tableStyleId>{1F080E0B-481B-4E90-AF63-6E53B3D7F3BB}</a:tableStyleId>
              </a:tblPr>
              <a:tblGrid>
                <a:gridCol w="3714975">
                  <a:extLst>
                    <a:ext uri="{9D8B030D-6E8A-4147-A177-3AD203B41FA5}">
                      <a16:colId xmlns:a16="http://schemas.microsoft.com/office/drawing/2014/main" val="20000"/>
                    </a:ext>
                  </a:extLst>
                </a:gridCol>
                <a:gridCol w="1705250">
                  <a:extLst>
                    <a:ext uri="{9D8B030D-6E8A-4147-A177-3AD203B41FA5}">
                      <a16:colId xmlns:a16="http://schemas.microsoft.com/office/drawing/2014/main" val="20001"/>
                    </a:ext>
                  </a:extLst>
                </a:gridCol>
              </a:tblGrid>
              <a:tr h="641846">
                <a:tc>
                  <a:txBody>
                    <a:bodyPr/>
                    <a:lstStyle/>
                    <a:p>
                      <a:pPr marL="0" lvl="0" indent="0" algn="r" rtl="0">
                        <a:lnSpc>
                          <a:spcPct val="115000"/>
                        </a:lnSpc>
                        <a:spcBef>
                          <a:spcPts val="0"/>
                        </a:spcBef>
                        <a:spcAft>
                          <a:spcPts val="0"/>
                        </a:spcAft>
                        <a:buNone/>
                      </a:pPr>
                      <a:r>
                        <a:rPr lang="en-US" sz="1800" b="1" dirty="0">
                          <a:latin typeface="Times New Roman"/>
                          <a:ea typeface="Times New Roman"/>
                          <a:cs typeface="Times New Roman"/>
                          <a:sym typeface="Times New Roman"/>
                        </a:rPr>
                        <a:t>TOTAL OPERATING EXPENSES</a:t>
                      </a:r>
                      <a:endParaRPr sz="1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2800" dirty="0">
                          <a:latin typeface="Times New Roman"/>
                          <a:ea typeface="Times New Roman"/>
                          <a:cs typeface="Times New Roman"/>
                          <a:sym typeface="Times New Roman"/>
                        </a:rPr>
                        <a:t>$30,093.81</a:t>
                      </a:r>
                      <a:endParaRPr sz="2800"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7" name="Table 6">
            <a:extLst>
              <a:ext uri="{FF2B5EF4-FFF2-40B4-BE49-F238E27FC236}">
                <a16:creationId xmlns:a16="http://schemas.microsoft.com/office/drawing/2014/main" id="{820D78DE-E016-7F51-E640-307D54D522CB}"/>
              </a:ext>
            </a:extLst>
          </p:cNvPr>
          <p:cNvGraphicFramePr>
            <a:graphicFrameLocks noGrp="1"/>
          </p:cNvGraphicFramePr>
          <p:nvPr>
            <p:extLst>
              <p:ext uri="{D42A27DB-BD31-4B8C-83A1-F6EECF244321}">
                <p14:modId xmlns:p14="http://schemas.microsoft.com/office/powerpoint/2010/main" val="3058101068"/>
              </p:ext>
            </p:extLst>
          </p:nvPr>
        </p:nvGraphicFramePr>
        <p:xfrm>
          <a:off x="3195546" y="1177415"/>
          <a:ext cx="4316562" cy="1560195"/>
        </p:xfrm>
        <a:graphic>
          <a:graphicData uri="http://schemas.openxmlformats.org/drawingml/2006/table">
            <a:tbl>
              <a:tblPr/>
              <a:tblGrid>
                <a:gridCol w="285487">
                  <a:extLst>
                    <a:ext uri="{9D8B030D-6E8A-4147-A177-3AD203B41FA5}">
                      <a16:colId xmlns:a16="http://schemas.microsoft.com/office/drawing/2014/main" val="2804164610"/>
                    </a:ext>
                  </a:extLst>
                </a:gridCol>
                <a:gridCol w="2599090">
                  <a:extLst>
                    <a:ext uri="{9D8B030D-6E8A-4147-A177-3AD203B41FA5}">
                      <a16:colId xmlns:a16="http://schemas.microsoft.com/office/drawing/2014/main" val="3491933320"/>
                    </a:ext>
                  </a:extLst>
                </a:gridCol>
                <a:gridCol w="1431985">
                  <a:extLst>
                    <a:ext uri="{9D8B030D-6E8A-4147-A177-3AD203B41FA5}">
                      <a16:colId xmlns:a16="http://schemas.microsoft.com/office/drawing/2014/main" val="514443588"/>
                    </a:ext>
                  </a:extLst>
                </a:gridCol>
              </a:tblGrid>
              <a:tr h="190500">
                <a:tc gridSpan="2">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Utilities</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extLst>
                  <a:ext uri="{0D108BD9-81ED-4DB2-BD59-A6C34878D82A}">
                    <a16:rowId xmlns:a16="http://schemas.microsoft.com/office/drawing/2014/main" val="3125502874"/>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0340 Napa Drive</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 $              312.00 </a:t>
                      </a:r>
                    </a:p>
                  </a:txBody>
                  <a:tcPr marL="9525" marR="9525" marT="9525" marB="0" anchor="b">
                    <a:lnL>
                      <a:noFill/>
                    </a:lnL>
                    <a:lnR>
                      <a:noFill/>
                    </a:lnR>
                    <a:lnT>
                      <a:noFill/>
                    </a:lnT>
                    <a:lnB>
                      <a:noFill/>
                    </a:lnB>
                  </a:tcPr>
                </a:tc>
                <a:extLst>
                  <a:ext uri="{0D108BD9-81ED-4DB2-BD59-A6C34878D82A}">
                    <a16:rowId xmlns:a16="http://schemas.microsoft.com/office/drawing/2014/main" val="2243620617"/>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3330 Burgundy Drive</a:t>
                      </a: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              494.24 </a:t>
                      </a:r>
                    </a:p>
                  </a:txBody>
                  <a:tcPr marL="9525" marR="9525" marT="9525" marB="0" anchor="b">
                    <a:lnL>
                      <a:noFill/>
                    </a:lnL>
                    <a:lnR>
                      <a:noFill/>
                    </a:lnR>
                    <a:lnT>
                      <a:noFill/>
                    </a:lnT>
                    <a:lnB>
                      <a:noFill/>
                    </a:lnB>
                  </a:tcPr>
                </a:tc>
                <a:extLst>
                  <a:ext uri="{0D108BD9-81ED-4DB2-BD59-A6C34878D82A}">
                    <a16:rowId xmlns:a16="http://schemas.microsoft.com/office/drawing/2014/main" val="3289390397"/>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3561 South 5th West</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 $              358.96 </a:t>
                      </a:r>
                    </a:p>
                  </a:txBody>
                  <a:tcPr marL="9525" marR="9525" marT="9525" marB="0" anchor="b">
                    <a:lnL>
                      <a:noFill/>
                    </a:lnL>
                    <a:lnR>
                      <a:noFill/>
                    </a:lnR>
                    <a:lnT>
                      <a:noFill/>
                    </a:lnT>
                    <a:lnB>
                      <a:noFill/>
                    </a:lnB>
                  </a:tcPr>
                </a:tc>
                <a:extLst>
                  <a:ext uri="{0D108BD9-81ED-4DB2-BD59-A6C34878D82A}">
                    <a16:rowId xmlns:a16="http://schemas.microsoft.com/office/drawing/2014/main" val="2540121288"/>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3900 Tuscany Drive</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 $              330.83 </a:t>
                      </a:r>
                    </a:p>
                  </a:txBody>
                  <a:tcPr marL="9525" marR="9525" marT="9525" marB="0" anchor="b">
                    <a:lnL>
                      <a:noFill/>
                    </a:lnL>
                    <a:lnR>
                      <a:noFill/>
                    </a:lnR>
                    <a:lnT>
                      <a:noFill/>
                    </a:lnT>
                    <a:lnB>
                      <a:noFill/>
                    </a:lnB>
                  </a:tcPr>
                </a:tc>
                <a:extLst>
                  <a:ext uri="{0D108BD9-81ED-4DB2-BD59-A6C34878D82A}">
                    <a16:rowId xmlns:a16="http://schemas.microsoft.com/office/drawing/2014/main" val="2005102841"/>
                  </a:ext>
                </a:extLst>
              </a:tr>
              <a:tr h="190500">
                <a:tc>
                  <a:txBody>
                    <a:bodyPr/>
                    <a:lstStyle/>
                    <a:p>
                      <a:pPr algn="l"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3811 South 5th West  (Pump)</a:t>
                      </a:r>
                    </a:p>
                  </a:txBody>
                  <a:tcPr marL="9525" marR="9525" marT="9525" marB="0" anchor="b">
                    <a:lnL>
                      <a:noFill/>
                    </a:lnL>
                    <a:lnR>
                      <a:noFill/>
                    </a:lnR>
                    <a:lnT>
                      <a:noFill/>
                    </a:lnT>
                    <a:lnB>
                      <a:noFill/>
                    </a:lnB>
                  </a:tcPr>
                </a:tc>
                <a:tc>
                  <a:txBody>
                    <a:bodyPr/>
                    <a:lstStyle/>
                    <a:p>
                      <a:pPr algn="l" fontAlgn="b"/>
                      <a:r>
                        <a:rPr lang="en-US" sz="1400" b="0" i="0" u="none" strike="noStrike">
                          <a:solidFill>
                            <a:srgbClr val="000000"/>
                          </a:solidFill>
                          <a:effectLst/>
                          <a:latin typeface="Times New Roman" panose="02020603050405020304" pitchFamily="18" charset="0"/>
                          <a:cs typeface="Times New Roman" panose="02020603050405020304" pitchFamily="18" charset="0"/>
                        </a:rPr>
                        <a:t> $              427.41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9566087"/>
                  </a:ext>
                </a:extLst>
              </a:tr>
              <a:tr h="190500">
                <a:tc gridSpan="2">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Utilities</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Times New Roman" panose="02020603050405020304" pitchFamily="18" charset="0"/>
                          <a:cs typeface="Times New Roman" panose="02020603050405020304" pitchFamily="18" charset="0"/>
                        </a:rPr>
                        <a:t> </a:t>
                      </a:r>
                      <a:r>
                        <a:rPr lang="en-US" sz="1400" b="0" i="0" u="sng" strike="noStrike" dirty="0">
                          <a:solidFill>
                            <a:srgbClr val="000000"/>
                          </a:solidFill>
                          <a:effectLst/>
                          <a:latin typeface="Times New Roman" panose="02020603050405020304" pitchFamily="18" charset="0"/>
                          <a:cs typeface="Times New Roman" panose="02020603050405020304" pitchFamily="18" charset="0"/>
                        </a:rPr>
                        <a:t>$           1,923.44 </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2573394"/>
                  </a:ext>
                </a:extLst>
              </a:tr>
            </a:tbl>
          </a:graphicData>
        </a:graphic>
      </p:graphicFrame>
      <p:sp>
        <p:nvSpPr>
          <p:cNvPr id="3" name="Slide Number Placeholder 5">
            <a:extLst>
              <a:ext uri="{FF2B5EF4-FFF2-40B4-BE49-F238E27FC236}">
                <a16:creationId xmlns:a16="http://schemas.microsoft.com/office/drawing/2014/main" id="{C50FDDFE-1346-A8ED-4F3A-07AB7D0E2C1A}"/>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10</a:t>
            </a:fld>
            <a:endParaRPr lang="en-US" dirty="0"/>
          </a:p>
        </p:txBody>
      </p:sp>
    </p:spTree>
    <p:extLst>
      <p:ext uri="{BB962C8B-B14F-4D97-AF65-F5344CB8AC3E}">
        <p14:creationId xmlns:p14="http://schemas.microsoft.com/office/powerpoint/2010/main" val="41803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5EAB0DF-9A62-C3B5-F48C-B2746897896F}"/>
              </a:ext>
            </a:extLst>
          </p:cNvPr>
          <p:cNvSpPr/>
          <p:nvPr/>
        </p:nvSpPr>
        <p:spPr>
          <a:xfrm>
            <a:off x="0" y="-165822"/>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C7CB79-F938-4075-9364-ACAFFFDF733F}"/>
              </a:ext>
            </a:extLst>
          </p:cNvPr>
          <p:cNvSpPr>
            <a:spLocks noGrp="1"/>
          </p:cNvSpPr>
          <p:nvPr>
            <p:ph type="title"/>
          </p:nvPr>
        </p:nvSpPr>
        <p:spPr/>
        <p:txBody>
          <a:bodyPr>
            <a:normAutofit/>
          </a:bodyPr>
          <a:lstStyle/>
          <a:p>
            <a:r>
              <a:rPr lang="en-US" sz="4000" dirty="0">
                <a:solidFill>
                  <a:schemeClr val="accent2">
                    <a:lumMod val="75000"/>
                  </a:schemeClr>
                </a:solidFill>
              </a:rPr>
              <a:t>INCOME LESS EXPENSES</a:t>
            </a:r>
          </a:p>
        </p:txBody>
      </p:sp>
      <p:sp>
        <p:nvSpPr>
          <p:cNvPr id="3" name="Text Placeholder 2">
            <a:extLst>
              <a:ext uri="{FF2B5EF4-FFF2-40B4-BE49-F238E27FC236}">
                <a16:creationId xmlns:a16="http://schemas.microsoft.com/office/drawing/2014/main" id="{9DC4A0F3-8FC0-37AC-D8FD-6E6D595FCC1F}"/>
              </a:ext>
            </a:extLst>
          </p:cNvPr>
          <p:cNvSpPr>
            <a:spLocks noGrp="1"/>
          </p:cNvSpPr>
          <p:nvPr>
            <p:ph sz="half" idx="1"/>
          </p:nvPr>
        </p:nvSpPr>
        <p:spPr>
          <a:xfrm>
            <a:off x="1295398" y="1981199"/>
            <a:ext cx="10623885" cy="3810000"/>
          </a:xfrm>
        </p:spPr>
        <p:txBody>
          <a:bodyPr>
            <a:normAutofit/>
          </a:bodyPr>
          <a:lstStyle/>
          <a:p>
            <a:r>
              <a:rPr lang="en-US" sz="2800" dirty="0">
                <a:solidFill>
                  <a:schemeClr val="accent2">
                    <a:lumMod val="75000"/>
                  </a:schemeClr>
                </a:solidFill>
              </a:rPr>
              <a:t>Gross Income			$36,899.02</a:t>
            </a:r>
          </a:p>
          <a:p>
            <a:r>
              <a:rPr lang="en-US" sz="2800" dirty="0">
                <a:solidFill>
                  <a:schemeClr val="accent2">
                    <a:lumMod val="75000"/>
                  </a:schemeClr>
                </a:solidFill>
              </a:rPr>
              <a:t>Operating Expenses	</a:t>
            </a:r>
            <a:r>
              <a:rPr lang="en-US" sz="2800" u="sng" dirty="0">
                <a:solidFill>
                  <a:schemeClr val="accent2">
                    <a:lumMod val="75000"/>
                  </a:schemeClr>
                </a:solidFill>
              </a:rPr>
              <a:t>(30,093.81)</a:t>
            </a:r>
          </a:p>
          <a:p>
            <a:endParaRPr lang="en-US" sz="2800" u="sng" dirty="0">
              <a:solidFill>
                <a:schemeClr val="accent2">
                  <a:lumMod val="75000"/>
                </a:schemeClr>
              </a:solidFill>
            </a:endParaRPr>
          </a:p>
          <a:p>
            <a:pPr marL="101600" indent="0">
              <a:buNone/>
            </a:pPr>
            <a:r>
              <a:rPr lang="en-US" sz="2800" dirty="0">
                <a:solidFill>
                  <a:schemeClr val="accent2">
                    <a:lumMod val="75000"/>
                  </a:schemeClr>
                </a:solidFill>
              </a:rPr>
              <a:t>		Net Income			$  6,805.21*</a:t>
            </a:r>
          </a:p>
          <a:p>
            <a:pPr marL="101600" indent="0">
              <a:buNone/>
            </a:pPr>
            <a:endParaRPr lang="en-US" sz="2800" dirty="0">
              <a:solidFill>
                <a:schemeClr val="accent2">
                  <a:lumMod val="75000"/>
                </a:schemeClr>
              </a:solidFill>
            </a:endParaRPr>
          </a:p>
          <a:p>
            <a:pPr marL="101600" indent="0">
              <a:buNone/>
            </a:pPr>
            <a:r>
              <a:rPr lang="en-US" sz="2800" dirty="0">
                <a:solidFill>
                  <a:schemeClr val="accent2">
                    <a:lumMod val="75000"/>
                  </a:schemeClr>
                </a:solidFill>
              </a:rPr>
              <a:t>*Moves into Equity Account (Savings) for Capital Expenditures</a:t>
            </a:r>
          </a:p>
        </p:txBody>
      </p:sp>
      <p:sp>
        <p:nvSpPr>
          <p:cNvPr id="5" name="Slide Number Placeholder 4">
            <a:extLst>
              <a:ext uri="{FF2B5EF4-FFF2-40B4-BE49-F238E27FC236}">
                <a16:creationId xmlns:a16="http://schemas.microsoft.com/office/drawing/2014/main" id="{50A58D44-3ADE-945B-510B-4CAD7D75D583}"/>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11</a:t>
            </a:fld>
            <a:endParaRPr lang="en-US"/>
          </a:p>
        </p:txBody>
      </p:sp>
    </p:spTree>
    <p:extLst>
      <p:ext uri="{BB962C8B-B14F-4D97-AF65-F5344CB8AC3E}">
        <p14:creationId xmlns:p14="http://schemas.microsoft.com/office/powerpoint/2010/main" val="152742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5A707B-A194-5918-57AD-3BD6FD1DCC25}"/>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FC83A9-BA22-117E-C80A-751B79FE3F7D}"/>
              </a:ext>
            </a:extLst>
          </p:cNvPr>
          <p:cNvSpPr>
            <a:spLocks noGrp="1"/>
          </p:cNvSpPr>
          <p:nvPr>
            <p:ph type="title"/>
          </p:nvPr>
        </p:nvSpPr>
        <p:spPr/>
        <p:txBody>
          <a:bodyPr>
            <a:normAutofit/>
          </a:bodyPr>
          <a:lstStyle/>
          <a:p>
            <a:r>
              <a:rPr lang="en-US" dirty="0">
                <a:solidFill>
                  <a:schemeClr val="accent2">
                    <a:lumMod val="75000"/>
                  </a:schemeClr>
                </a:solidFill>
              </a:rPr>
              <a:t>CAPITAL EXPENSE “EQUITY” ACCOUNT</a:t>
            </a:r>
          </a:p>
        </p:txBody>
      </p:sp>
      <p:sp>
        <p:nvSpPr>
          <p:cNvPr id="3" name="Text Placeholder 2">
            <a:extLst>
              <a:ext uri="{FF2B5EF4-FFF2-40B4-BE49-F238E27FC236}">
                <a16:creationId xmlns:a16="http://schemas.microsoft.com/office/drawing/2014/main" id="{ECA0AC61-B967-E7A4-6D73-4522ACD4FA4F}"/>
              </a:ext>
            </a:extLst>
          </p:cNvPr>
          <p:cNvSpPr>
            <a:spLocks noGrp="1"/>
          </p:cNvSpPr>
          <p:nvPr>
            <p:ph sz="half" idx="1"/>
          </p:nvPr>
        </p:nvSpPr>
        <p:spPr>
          <a:xfrm>
            <a:off x="1295400" y="1981199"/>
            <a:ext cx="9168442" cy="3810000"/>
          </a:xfrm>
        </p:spPr>
        <p:txBody>
          <a:bodyPr>
            <a:normAutofit/>
          </a:bodyPr>
          <a:lstStyle/>
          <a:p>
            <a:r>
              <a:rPr lang="en-US" sz="2800" dirty="0">
                <a:solidFill>
                  <a:schemeClr val="accent2">
                    <a:lumMod val="75000"/>
                  </a:schemeClr>
                </a:solidFill>
              </a:rPr>
              <a:t>Beginning Balance on 10/1/22		$56,806.95</a:t>
            </a:r>
          </a:p>
          <a:p>
            <a:r>
              <a:rPr lang="en-US" sz="2800" dirty="0">
                <a:solidFill>
                  <a:schemeClr val="accent2">
                    <a:lumMod val="75000"/>
                  </a:schemeClr>
                </a:solidFill>
              </a:rPr>
              <a:t>2023 Net Income							</a:t>
            </a:r>
            <a:r>
              <a:rPr lang="en-US" sz="2800" u="sng" dirty="0">
                <a:solidFill>
                  <a:schemeClr val="accent2">
                    <a:lumMod val="75000"/>
                  </a:schemeClr>
                </a:solidFill>
              </a:rPr>
              <a:t>$  6,805.21</a:t>
            </a:r>
            <a:r>
              <a:rPr lang="en-US" sz="2800" dirty="0">
                <a:solidFill>
                  <a:schemeClr val="accent2">
                    <a:lumMod val="75000"/>
                  </a:schemeClr>
                </a:solidFill>
              </a:rPr>
              <a:t>			</a:t>
            </a:r>
          </a:p>
          <a:p>
            <a:pPr marL="101600" indent="0">
              <a:buNone/>
            </a:pPr>
            <a:r>
              <a:rPr lang="en-US" sz="2800" dirty="0">
                <a:solidFill>
                  <a:schemeClr val="accent2">
                    <a:lumMod val="75000"/>
                  </a:schemeClr>
                </a:solidFill>
              </a:rPr>
              <a:t>	Total Equity Account					$63,612.16</a:t>
            </a:r>
          </a:p>
        </p:txBody>
      </p:sp>
      <p:sp>
        <p:nvSpPr>
          <p:cNvPr id="5" name="Slide Number Placeholder 4">
            <a:extLst>
              <a:ext uri="{FF2B5EF4-FFF2-40B4-BE49-F238E27FC236}">
                <a16:creationId xmlns:a16="http://schemas.microsoft.com/office/drawing/2014/main" id="{94A1782E-DDB5-DA92-143B-1B73165B3D51}"/>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12</a:t>
            </a:fld>
            <a:endParaRPr lang="en-US"/>
          </a:p>
        </p:txBody>
      </p:sp>
      <p:sp>
        <p:nvSpPr>
          <p:cNvPr id="4" name="Slide Number Placeholder 5">
            <a:extLst>
              <a:ext uri="{FF2B5EF4-FFF2-40B4-BE49-F238E27FC236}">
                <a16:creationId xmlns:a16="http://schemas.microsoft.com/office/drawing/2014/main" id="{340798D9-77AE-8CBB-9D15-64B1BD9D3574}"/>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12</a:t>
            </a:fld>
            <a:endParaRPr lang="en-US" dirty="0"/>
          </a:p>
        </p:txBody>
      </p:sp>
    </p:spTree>
    <p:extLst>
      <p:ext uri="{BB962C8B-B14F-4D97-AF65-F5344CB8AC3E}">
        <p14:creationId xmlns:p14="http://schemas.microsoft.com/office/powerpoint/2010/main" val="370858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4" name="Rectangle 3">
            <a:extLst>
              <a:ext uri="{FF2B5EF4-FFF2-40B4-BE49-F238E27FC236}">
                <a16:creationId xmlns:a16="http://schemas.microsoft.com/office/drawing/2014/main" id="{E0CED9AD-0007-88A2-25FA-4B9FC9FAA70D}"/>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Google Shape;567;g1583d6efcf7_0_23"/>
          <p:cNvSpPr txBox="1">
            <a:spLocks noGrp="1"/>
          </p:cNvSpPr>
          <p:nvPr>
            <p:ph type="title"/>
          </p:nvPr>
        </p:nvSpPr>
        <p:spPr>
          <a:xfrm>
            <a:off x="1295400" y="503852"/>
            <a:ext cx="9601200" cy="5640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3000" dirty="0">
                <a:solidFill>
                  <a:schemeClr val="accent2">
                    <a:lumMod val="75000"/>
                  </a:schemeClr>
                </a:solidFill>
                <a:latin typeface="Times New Roman"/>
                <a:ea typeface="Times New Roman"/>
                <a:cs typeface="Times New Roman"/>
                <a:sym typeface="Times New Roman"/>
              </a:rPr>
              <a:t>2023 CAPITAL EXPENDITURES</a:t>
            </a:r>
            <a:endParaRPr sz="3000" dirty="0">
              <a:solidFill>
                <a:schemeClr val="accent2">
                  <a:lumMod val="75000"/>
                </a:schemeClr>
              </a:solidFill>
              <a:latin typeface="Times New Roman"/>
              <a:ea typeface="Times New Roman"/>
              <a:cs typeface="Times New Roman"/>
              <a:sym typeface="Times New Roman"/>
            </a:endParaRPr>
          </a:p>
        </p:txBody>
      </p:sp>
      <p:sp>
        <p:nvSpPr>
          <p:cNvPr id="569" name="Google Shape;569;g1583d6efcf7_0_23"/>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graphicFrame>
        <p:nvGraphicFramePr>
          <p:cNvPr id="568" name="Google Shape;568;g1583d6efcf7_0_23"/>
          <p:cNvGraphicFramePr/>
          <p:nvPr>
            <p:extLst>
              <p:ext uri="{D42A27DB-BD31-4B8C-83A1-F6EECF244321}">
                <p14:modId xmlns:p14="http://schemas.microsoft.com/office/powerpoint/2010/main" val="4129100410"/>
              </p:ext>
            </p:extLst>
          </p:nvPr>
        </p:nvGraphicFramePr>
        <p:xfrm>
          <a:off x="1099875" y="1972175"/>
          <a:ext cx="8320170" cy="2359670"/>
        </p:xfrm>
        <a:graphic>
          <a:graphicData uri="http://schemas.openxmlformats.org/drawingml/2006/table">
            <a:tbl>
              <a:tblPr>
                <a:noFill/>
                <a:tableStyleId>{1F080E0B-481B-4E90-AF63-6E53B3D7F3BB}</a:tableStyleId>
              </a:tblPr>
              <a:tblGrid>
                <a:gridCol w="788150">
                  <a:extLst>
                    <a:ext uri="{9D8B030D-6E8A-4147-A177-3AD203B41FA5}">
                      <a16:colId xmlns:a16="http://schemas.microsoft.com/office/drawing/2014/main" val="20000"/>
                    </a:ext>
                  </a:extLst>
                </a:gridCol>
                <a:gridCol w="5326325">
                  <a:extLst>
                    <a:ext uri="{9D8B030D-6E8A-4147-A177-3AD203B41FA5}">
                      <a16:colId xmlns:a16="http://schemas.microsoft.com/office/drawing/2014/main" val="20001"/>
                    </a:ext>
                  </a:extLst>
                </a:gridCol>
                <a:gridCol w="2205695">
                  <a:extLst>
                    <a:ext uri="{9D8B030D-6E8A-4147-A177-3AD203B41FA5}">
                      <a16:colId xmlns:a16="http://schemas.microsoft.com/office/drawing/2014/main" val="20002"/>
                    </a:ext>
                  </a:extLst>
                </a:gridCol>
              </a:tblGrid>
              <a:tr h="775975">
                <a:tc gridSpan="2">
                  <a:txBody>
                    <a:bodyPr/>
                    <a:lstStyle/>
                    <a:p>
                      <a:pPr marL="0" lvl="0" indent="0" algn="l" rtl="0">
                        <a:lnSpc>
                          <a:spcPct val="115000"/>
                        </a:lnSpc>
                        <a:spcBef>
                          <a:spcPts val="0"/>
                        </a:spcBef>
                        <a:spcAft>
                          <a:spcPts val="0"/>
                        </a:spcAft>
                        <a:buNone/>
                      </a:pPr>
                      <a:r>
                        <a:rPr lang="en-US" sz="1800" dirty="0">
                          <a:solidFill>
                            <a:schemeClr val="accent2">
                              <a:lumMod val="75000"/>
                            </a:schemeClr>
                          </a:solidFill>
                          <a:latin typeface="+mn-lt"/>
                          <a:ea typeface="Times New Roman"/>
                          <a:cs typeface="Times New Roman"/>
                          <a:sym typeface="Times New Roman"/>
                        </a:rPr>
                        <a:t>Capital Improvements</a:t>
                      </a:r>
                      <a:endParaRPr sz="18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0:0"/>
                      </a:ext>
                    </a:extLst>
                  </a:tcPr>
                </a:tc>
                <a:tc hMerge="1">
                  <a:txBody>
                    <a:bodyPr/>
                    <a:lstStyle/>
                    <a:p>
                      <a:endParaRPr lang="en-US"/>
                    </a:p>
                  </a:txBody>
                  <a:tcPr/>
                </a:tc>
                <a:tc>
                  <a:txBody>
                    <a:bodyPr/>
                    <a:lstStyle/>
                    <a:p>
                      <a:pPr marL="0" lvl="0" indent="0" algn="l" rtl="0">
                        <a:spcBef>
                          <a:spcPts val="0"/>
                        </a:spcBef>
                        <a:spcAft>
                          <a:spcPts val="0"/>
                        </a:spcAft>
                        <a:buNone/>
                      </a:pPr>
                      <a:endParaRPr sz="240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0:2"/>
                      </a:ext>
                    </a:extLst>
                  </a:tcPr>
                </a:tc>
                <a:extLst>
                  <a:ext uri="{0D108BD9-81ED-4DB2-BD59-A6C34878D82A}">
                    <a16:rowId xmlns:a16="http://schemas.microsoft.com/office/drawing/2014/main" val="10000"/>
                  </a:ext>
                </a:extLst>
              </a:tr>
              <a:tr h="264650">
                <a:tc>
                  <a:txBody>
                    <a:bodyPr/>
                    <a:lstStyle/>
                    <a:p>
                      <a:pPr marL="0" lvl="0" indent="0" algn="l" rtl="0">
                        <a:spcBef>
                          <a:spcPts val="0"/>
                        </a:spcBef>
                        <a:spcAft>
                          <a:spcPts val="0"/>
                        </a:spcAft>
                        <a:buNone/>
                      </a:pPr>
                      <a:endParaRPr sz="24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1:0"/>
                      </a:ext>
                    </a:extLst>
                  </a:tcPr>
                </a:tc>
                <a:tc>
                  <a:txBody>
                    <a:bodyPr/>
                    <a:lstStyle/>
                    <a:p>
                      <a:pPr marL="0" lvl="0" indent="0" algn="l" rtl="0">
                        <a:lnSpc>
                          <a:spcPct val="115000"/>
                        </a:lnSpc>
                        <a:spcBef>
                          <a:spcPts val="0"/>
                        </a:spcBef>
                        <a:spcAft>
                          <a:spcPts val="0"/>
                        </a:spcAft>
                        <a:buNone/>
                      </a:pPr>
                      <a:r>
                        <a:rPr lang="en-US" sz="1800" dirty="0">
                          <a:solidFill>
                            <a:schemeClr val="accent2">
                              <a:lumMod val="75000"/>
                            </a:schemeClr>
                          </a:solidFill>
                          <a:latin typeface="+mn-lt"/>
                          <a:ea typeface="Times New Roman"/>
                          <a:cs typeface="Times New Roman"/>
                          <a:sym typeface="Times New Roman"/>
                        </a:rPr>
                        <a:t>Canal Cleanup</a:t>
                      </a:r>
                      <a:endParaRPr sz="18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1:1"/>
                      </a:ext>
                    </a:extLst>
                  </a:tcPr>
                </a:tc>
                <a:tc>
                  <a:txBody>
                    <a:bodyPr/>
                    <a:lstStyle/>
                    <a:p>
                      <a:pPr marL="0" lvl="0" indent="0" algn="r" rtl="0">
                        <a:lnSpc>
                          <a:spcPct val="115000"/>
                        </a:lnSpc>
                        <a:spcBef>
                          <a:spcPts val="0"/>
                        </a:spcBef>
                        <a:spcAft>
                          <a:spcPts val="0"/>
                        </a:spcAft>
                        <a:buNone/>
                      </a:pPr>
                      <a:r>
                        <a:rPr lang="en-US" sz="1800" dirty="0">
                          <a:solidFill>
                            <a:schemeClr val="accent2">
                              <a:lumMod val="75000"/>
                            </a:schemeClr>
                          </a:solidFill>
                          <a:latin typeface="+mn-lt"/>
                          <a:ea typeface="Times New Roman"/>
                          <a:cs typeface="Times New Roman"/>
                          <a:sym typeface="Times New Roman"/>
                        </a:rPr>
                        <a:t>$1,800.00</a:t>
                      </a:r>
                      <a:endParaRPr sz="18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1:2"/>
                      </a:ext>
                    </a:extLst>
                  </a:tcPr>
                </a:tc>
                <a:extLst>
                  <a:ext uri="{0D108BD9-81ED-4DB2-BD59-A6C34878D82A}">
                    <a16:rowId xmlns:a16="http://schemas.microsoft.com/office/drawing/2014/main" val="10001"/>
                  </a:ext>
                </a:extLst>
              </a:tr>
              <a:tr h="265800">
                <a:tc>
                  <a:txBody>
                    <a:bodyPr/>
                    <a:lstStyle/>
                    <a:p>
                      <a:pPr marL="0" lvl="0" indent="0" algn="l" rtl="0">
                        <a:spcBef>
                          <a:spcPts val="0"/>
                        </a:spcBef>
                        <a:spcAft>
                          <a:spcPts val="0"/>
                        </a:spcAft>
                        <a:buNone/>
                      </a:pPr>
                      <a:endParaRPr sz="240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2:0"/>
                      </a:ext>
                    </a:extLst>
                  </a:tcPr>
                </a:tc>
                <a:tc>
                  <a:txBody>
                    <a:bodyPr/>
                    <a:lstStyle/>
                    <a:p>
                      <a:pPr marL="0" lvl="0" indent="0" algn="l" rtl="0">
                        <a:lnSpc>
                          <a:spcPct val="115000"/>
                        </a:lnSpc>
                        <a:spcBef>
                          <a:spcPts val="0"/>
                        </a:spcBef>
                        <a:spcAft>
                          <a:spcPts val="0"/>
                        </a:spcAft>
                        <a:buNone/>
                      </a:pPr>
                      <a:r>
                        <a:rPr lang="en-US" sz="1800" dirty="0">
                          <a:solidFill>
                            <a:schemeClr val="accent2">
                              <a:lumMod val="75000"/>
                            </a:schemeClr>
                          </a:solidFill>
                          <a:latin typeface="+mn-lt"/>
                          <a:ea typeface="Times New Roman"/>
                          <a:cs typeface="Times New Roman"/>
                          <a:sym typeface="Times New Roman"/>
                        </a:rPr>
                        <a:t>Tree Removals</a:t>
                      </a:r>
                      <a:endParaRPr sz="18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2:1"/>
                      </a:ext>
                    </a:extLst>
                  </a:tcPr>
                </a:tc>
                <a:tc>
                  <a:txBody>
                    <a:bodyPr/>
                    <a:lstStyle/>
                    <a:p>
                      <a:pPr marL="0" lvl="0" indent="0" algn="r" rtl="0">
                        <a:lnSpc>
                          <a:spcPct val="115000"/>
                        </a:lnSpc>
                        <a:spcBef>
                          <a:spcPts val="0"/>
                        </a:spcBef>
                        <a:spcAft>
                          <a:spcPts val="0"/>
                        </a:spcAft>
                        <a:buNone/>
                      </a:pPr>
                      <a:r>
                        <a:rPr lang="en-US" sz="1800" u="sng" dirty="0">
                          <a:solidFill>
                            <a:schemeClr val="accent2">
                              <a:lumMod val="75000"/>
                            </a:schemeClr>
                          </a:solidFill>
                          <a:latin typeface="+mn-lt"/>
                          <a:ea typeface="Times New Roman"/>
                          <a:cs typeface="Times New Roman"/>
                          <a:sym typeface="Times New Roman"/>
                        </a:rPr>
                        <a:t>$3,300.00</a:t>
                      </a:r>
                      <a:endParaRPr sz="1800" u="sng"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2:2"/>
                      </a:ext>
                    </a:extLst>
                  </a:tcPr>
                </a:tc>
                <a:extLst>
                  <a:ext uri="{0D108BD9-81ED-4DB2-BD59-A6C34878D82A}">
                    <a16:rowId xmlns:a16="http://schemas.microsoft.com/office/drawing/2014/main" val="10002"/>
                  </a:ext>
                </a:extLst>
              </a:tr>
              <a:tr h="775975">
                <a:tc>
                  <a:txBody>
                    <a:bodyPr/>
                    <a:lstStyle/>
                    <a:p>
                      <a:pPr marL="0" lvl="0" indent="0" algn="r" rtl="0">
                        <a:spcBef>
                          <a:spcPts val="0"/>
                        </a:spcBef>
                        <a:spcAft>
                          <a:spcPts val="0"/>
                        </a:spcAft>
                        <a:buNone/>
                      </a:pPr>
                      <a:endParaRPr sz="2400" b="1">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3:0"/>
                      </a:ext>
                    </a:extLst>
                  </a:tcPr>
                </a:tc>
                <a:tc>
                  <a:txBody>
                    <a:bodyPr/>
                    <a:lstStyle/>
                    <a:p>
                      <a:pPr marL="0" lvl="0" indent="0" algn="r" rtl="0">
                        <a:lnSpc>
                          <a:spcPct val="115000"/>
                        </a:lnSpc>
                        <a:spcBef>
                          <a:spcPts val="0"/>
                        </a:spcBef>
                        <a:spcAft>
                          <a:spcPts val="0"/>
                        </a:spcAft>
                        <a:buNone/>
                      </a:pPr>
                      <a:r>
                        <a:rPr lang="en-US" sz="1800" b="1" dirty="0">
                          <a:solidFill>
                            <a:schemeClr val="accent2">
                              <a:lumMod val="75000"/>
                            </a:schemeClr>
                          </a:solidFill>
                          <a:latin typeface="+mn-lt"/>
                          <a:ea typeface="Times New Roman"/>
                          <a:cs typeface="Times New Roman"/>
                          <a:sym typeface="Times New Roman"/>
                        </a:rPr>
                        <a:t>TOTAL CAPITAL IMPROVEMENT EXPENDITURES</a:t>
                      </a:r>
                      <a:endParaRPr sz="1800" b="1"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3:1"/>
                      </a:ext>
                    </a:extLst>
                  </a:tcPr>
                </a:tc>
                <a:tc>
                  <a:txBody>
                    <a:bodyPr/>
                    <a:lstStyle/>
                    <a:p>
                      <a:pPr marL="0" lvl="0" indent="0" algn="r" rtl="0">
                        <a:lnSpc>
                          <a:spcPct val="115000"/>
                        </a:lnSpc>
                        <a:spcBef>
                          <a:spcPts val="0"/>
                        </a:spcBef>
                        <a:spcAft>
                          <a:spcPts val="0"/>
                        </a:spcAft>
                        <a:buNone/>
                      </a:pPr>
                      <a:r>
                        <a:rPr lang="en-US" sz="1800" dirty="0">
                          <a:solidFill>
                            <a:schemeClr val="accent2">
                              <a:lumMod val="75000"/>
                            </a:schemeClr>
                          </a:solidFill>
                          <a:latin typeface="+mn-lt"/>
                          <a:ea typeface="Times New Roman"/>
                          <a:cs typeface="Times New Roman"/>
                          <a:sym typeface="Times New Roman"/>
                        </a:rPr>
                        <a:t>$5,100.00</a:t>
                      </a:r>
                      <a:endParaRPr sz="1800" dirty="0">
                        <a:solidFill>
                          <a:schemeClr val="accent2">
                            <a:lumMod val="75000"/>
                          </a:schemeClr>
                        </a:solidFill>
                        <a:latin typeface="+mn-lt"/>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68:3:2"/>
                      </a:ext>
                    </a:extLst>
                  </a:tcPr>
                </a:tc>
                <a:extLst>
                  <a:ext uri="{0D108BD9-81ED-4DB2-BD59-A6C34878D82A}">
                    <a16:rowId xmlns:a16="http://schemas.microsoft.com/office/drawing/2014/main" val="10003"/>
                  </a:ext>
                </a:extLst>
              </a:tr>
            </a:tbl>
          </a:graphicData>
        </a:graphic>
      </p:graphicFrame>
      <p:sp>
        <p:nvSpPr>
          <p:cNvPr id="2" name="Slide Number Placeholder 5">
            <a:extLst>
              <a:ext uri="{FF2B5EF4-FFF2-40B4-BE49-F238E27FC236}">
                <a16:creationId xmlns:a16="http://schemas.microsoft.com/office/drawing/2014/main" id="{3EDCFD54-DD6E-E21A-165F-AE88F296CBD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13</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4A53C86-9BC3-E00A-4E25-E9BFFF08F890}"/>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14</a:t>
            </a:fld>
            <a:endParaRPr lang="en-US"/>
          </a:p>
        </p:txBody>
      </p:sp>
      <p:sp>
        <p:nvSpPr>
          <p:cNvPr id="6" name="Rectangle 5">
            <a:extLst>
              <a:ext uri="{FF2B5EF4-FFF2-40B4-BE49-F238E27FC236}">
                <a16:creationId xmlns:a16="http://schemas.microsoft.com/office/drawing/2014/main" id="{19AF7ECF-A4AA-3603-B41A-908FCB27C344}"/>
              </a:ext>
            </a:extLst>
          </p:cNvPr>
          <p:cNvSpPr/>
          <p:nvPr/>
        </p:nvSpPr>
        <p:spPr>
          <a:xfrm>
            <a:off x="0" y="59669"/>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AC408FC-A8D1-C4F2-8C4F-8A4390AB8DDC}"/>
              </a:ext>
            </a:extLst>
          </p:cNvPr>
          <p:cNvSpPr txBox="1"/>
          <p:nvPr/>
        </p:nvSpPr>
        <p:spPr>
          <a:xfrm>
            <a:off x="1608881" y="2165229"/>
            <a:ext cx="9965803" cy="2123658"/>
          </a:xfrm>
          <a:prstGeom prst="rect">
            <a:avLst/>
          </a:prstGeom>
          <a:noFill/>
        </p:spPr>
        <p:txBody>
          <a:bodyPr wrap="square" rtlCol="0">
            <a:spAutoFit/>
          </a:bodyPr>
          <a:lstStyle/>
          <a:p>
            <a:pPr marL="101600" indent="0">
              <a:lnSpc>
                <a:spcPct val="150000"/>
              </a:lnSpc>
              <a:buNone/>
            </a:pPr>
            <a:r>
              <a:rPr lang="en-US" sz="2400" dirty="0">
                <a:solidFill>
                  <a:schemeClr val="accent2">
                    <a:lumMod val="75000"/>
                  </a:schemeClr>
                </a:solidFill>
              </a:rPr>
              <a:t>Total Equity Account 					$63,612.16</a:t>
            </a:r>
          </a:p>
          <a:p>
            <a:pPr marL="101600" indent="0">
              <a:lnSpc>
                <a:spcPct val="150000"/>
              </a:lnSpc>
              <a:buNone/>
            </a:pPr>
            <a:r>
              <a:rPr lang="en-US" sz="2400" dirty="0">
                <a:solidFill>
                  <a:schemeClr val="accent2">
                    <a:lumMod val="75000"/>
                  </a:schemeClr>
                </a:solidFill>
              </a:rPr>
              <a:t>Less 2022-2023 Capital Expenses			</a:t>
            </a:r>
            <a:r>
              <a:rPr lang="en-US" sz="2400" u="sng" dirty="0">
                <a:solidFill>
                  <a:schemeClr val="accent2">
                    <a:lumMod val="75000"/>
                  </a:schemeClr>
                </a:solidFill>
              </a:rPr>
              <a:t>($5,100.00)</a:t>
            </a:r>
          </a:p>
          <a:p>
            <a:pPr marL="101600" indent="0">
              <a:lnSpc>
                <a:spcPct val="150000"/>
              </a:lnSpc>
              <a:buNone/>
            </a:pPr>
            <a:r>
              <a:rPr lang="en-US" sz="2400" dirty="0">
                <a:solidFill>
                  <a:schemeClr val="accent2">
                    <a:lumMod val="75000"/>
                  </a:schemeClr>
                </a:solidFill>
              </a:rPr>
              <a:t>Remaining Capital Expense Equity 			$58,512.16</a:t>
            </a:r>
          </a:p>
          <a:p>
            <a:endParaRPr lang="en-US" sz="2400" dirty="0"/>
          </a:p>
        </p:txBody>
      </p:sp>
      <p:sp>
        <p:nvSpPr>
          <p:cNvPr id="2" name="Slide Number Placeholder 5">
            <a:extLst>
              <a:ext uri="{FF2B5EF4-FFF2-40B4-BE49-F238E27FC236}">
                <a16:creationId xmlns:a16="http://schemas.microsoft.com/office/drawing/2014/main" id="{DFFF5E98-C729-0C75-B9C8-E1E3EFEA196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14</a:t>
            </a:fld>
            <a:endParaRPr lang="en-US" dirty="0"/>
          </a:p>
        </p:txBody>
      </p:sp>
    </p:spTree>
    <p:extLst>
      <p:ext uri="{BB962C8B-B14F-4D97-AF65-F5344CB8AC3E}">
        <p14:creationId xmlns:p14="http://schemas.microsoft.com/office/powerpoint/2010/main" val="285423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2" name="Rectangle 1">
            <a:extLst>
              <a:ext uri="{FF2B5EF4-FFF2-40B4-BE49-F238E27FC236}">
                <a16:creationId xmlns:a16="http://schemas.microsoft.com/office/drawing/2014/main" id="{EB404E90-AAF2-3CE0-DF17-F2EEA13C66CE}"/>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Google Shape;575;g1583d6efcf7_0_38"/>
          <p:cNvSpPr txBox="1">
            <a:spLocks noGrp="1"/>
          </p:cNvSpPr>
          <p:nvPr>
            <p:ph type="title"/>
          </p:nvPr>
        </p:nvSpPr>
        <p:spPr>
          <a:xfrm>
            <a:off x="1295400" y="503853"/>
            <a:ext cx="8711242" cy="1142400"/>
          </a:xfrm>
          <a:prstGeom prst="rect">
            <a:avLst/>
          </a:prstGeom>
          <a:noFill/>
        </p:spPr>
        <p:txBody>
          <a:bodyPr spcFirstLastPara="1" wrap="square" lIns="91425" tIns="45700" rIns="91425" bIns="45700" anchor="b" anchorCtr="0">
            <a:normAutofit/>
          </a:bodyPr>
          <a:lstStyle/>
          <a:p>
            <a:pPr marL="0" lvl="0" indent="0" algn="ctr" rtl="0">
              <a:spcBef>
                <a:spcPts val="0"/>
              </a:spcBef>
              <a:spcAft>
                <a:spcPts val="0"/>
              </a:spcAft>
              <a:buNone/>
            </a:pPr>
            <a:r>
              <a:rPr lang="en-US" sz="5400" b="0" dirty="0">
                <a:solidFill>
                  <a:schemeClr val="accent2">
                    <a:lumMod val="75000"/>
                  </a:schemeClr>
                </a:solidFill>
                <a:ea typeface="Times New Roman"/>
                <a:cs typeface="Times New Roman"/>
                <a:sym typeface="Times New Roman"/>
              </a:rPr>
              <a:t>Assets</a:t>
            </a:r>
            <a:endParaRPr sz="5400" b="0" dirty="0">
              <a:solidFill>
                <a:schemeClr val="accent2">
                  <a:lumMod val="75000"/>
                </a:schemeClr>
              </a:solidFill>
              <a:ea typeface="Times New Roman"/>
              <a:cs typeface="Times New Roman"/>
              <a:sym typeface="Times New Roman"/>
            </a:endParaRPr>
          </a:p>
        </p:txBody>
      </p:sp>
      <p:sp>
        <p:nvSpPr>
          <p:cNvPr id="576" name="Google Shape;576;g1583d6efcf7_0_38"/>
          <p:cNvSpPr txBox="1">
            <a:spLocks noGrp="1"/>
          </p:cNvSpPr>
          <p:nvPr>
            <p:ph sz="half" idx="1"/>
          </p:nvPr>
        </p:nvSpPr>
        <p:spPr>
          <a:xfrm>
            <a:off x="715992" y="1981200"/>
            <a:ext cx="10705382" cy="3810000"/>
          </a:xfrm>
          <a:prstGeom prst="rect">
            <a:avLst/>
          </a:prstGeom>
        </p:spPr>
        <p:txBody>
          <a:bodyPr spcFirstLastPara="1" wrap="square" lIns="91425" tIns="45700" rIns="91425" bIns="45700" anchor="t" anchorCtr="0">
            <a:normAutofit lnSpcReduction="10000"/>
          </a:bodyPr>
          <a:lstStyle/>
          <a:p>
            <a:pPr marL="0" lvl="0" indent="0" algn="l" rtl="0">
              <a:spcBef>
                <a:spcPts val="1800"/>
              </a:spcBef>
              <a:spcAft>
                <a:spcPts val="0"/>
              </a:spcAft>
              <a:buNone/>
            </a:pPr>
            <a:r>
              <a:rPr lang="en-US" sz="2600" dirty="0">
                <a:solidFill>
                  <a:schemeClr val="accent2">
                    <a:lumMod val="75000"/>
                  </a:schemeClr>
                </a:solidFill>
                <a:ea typeface="Times New Roman"/>
                <a:cs typeface="Times New Roman"/>
                <a:sym typeface="Times New Roman"/>
              </a:rPr>
              <a:t>Checking Account											$      574.50</a:t>
            </a:r>
            <a:endParaRPr sz="2600" dirty="0">
              <a:solidFill>
                <a:schemeClr val="accent2">
                  <a:lumMod val="75000"/>
                </a:schemeClr>
              </a:solidFill>
              <a:ea typeface="Times New Roman"/>
              <a:cs typeface="Times New Roman"/>
              <a:sym typeface="Times New Roman"/>
            </a:endParaRPr>
          </a:p>
          <a:p>
            <a:pPr marL="0" lvl="0" indent="0" algn="l" rtl="0">
              <a:spcBef>
                <a:spcPts val="1800"/>
              </a:spcBef>
              <a:spcAft>
                <a:spcPts val="0"/>
              </a:spcAft>
              <a:buNone/>
            </a:pPr>
            <a:r>
              <a:rPr lang="en-US" sz="2600" dirty="0">
                <a:solidFill>
                  <a:schemeClr val="accent2">
                    <a:lumMod val="75000"/>
                  </a:schemeClr>
                </a:solidFill>
                <a:ea typeface="Times New Roman"/>
                <a:cs typeface="Times New Roman"/>
                <a:sym typeface="Times New Roman"/>
              </a:rPr>
              <a:t>Money Market Savings Account	  2.5% APY			$ 27,092.64</a:t>
            </a:r>
          </a:p>
          <a:p>
            <a:pPr marL="0" lvl="0" indent="0" algn="l" rtl="0">
              <a:spcBef>
                <a:spcPts val="1800"/>
              </a:spcBef>
              <a:spcAft>
                <a:spcPts val="0"/>
              </a:spcAft>
              <a:buNone/>
            </a:pPr>
            <a:r>
              <a:rPr lang="en-US" sz="2600" dirty="0">
                <a:solidFill>
                  <a:schemeClr val="accent2">
                    <a:lumMod val="75000"/>
                  </a:schemeClr>
                </a:solidFill>
                <a:ea typeface="Times New Roman"/>
                <a:cs typeface="Times New Roman"/>
                <a:sym typeface="Times New Roman"/>
              </a:rPr>
              <a:t>Certificates of Deposit		</a:t>
            </a:r>
          </a:p>
          <a:p>
            <a:pPr marL="0" lvl="0" indent="0" algn="l" rtl="0">
              <a:lnSpc>
                <a:spcPct val="100000"/>
              </a:lnSpc>
              <a:spcBef>
                <a:spcPts val="1800"/>
              </a:spcBef>
              <a:spcAft>
                <a:spcPts val="0"/>
              </a:spcAft>
              <a:buNone/>
            </a:pPr>
            <a:r>
              <a:rPr lang="en-US" sz="2600" dirty="0">
                <a:solidFill>
                  <a:schemeClr val="accent2">
                    <a:lumMod val="75000"/>
                  </a:schemeClr>
                </a:solidFill>
                <a:ea typeface="Times New Roman"/>
                <a:cs typeface="Times New Roman"/>
                <a:sym typeface="Times New Roman"/>
              </a:rPr>
              <a:t>	One Year	4.25%  APY matures 1/24/24			$ 24,694.36</a:t>
            </a:r>
          </a:p>
          <a:p>
            <a:pPr marL="0" lvl="0" indent="0" algn="l" rtl="0">
              <a:lnSpc>
                <a:spcPct val="100000"/>
              </a:lnSpc>
              <a:spcBef>
                <a:spcPts val="1800"/>
              </a:spcBef>
              <a:spcAft>
                <a:spcPts val="0"/>
              </a:spcAft>
              <a:buNone/>
            </a:pPr>
            <a:r>
              <a:rPr lang="en-US" sz="2600" dirty="0">
                <a:solidFill>
                  <a:schemeClr val="accent2">
                    <a:lumMod val="75000"/>
                  </a:schemeClr>
                </a:solidFill>
                <a:ea typeface="Times New Roman"/>
                <a:cs typeface="Times New Roman"/>
                <a:sym typeface="Times New Roman"/>
              </a:rPr>
              <a:t>	Six months	5.51% APY matures 1/24/24			</a:t>
            </a:r>
            <a:r>
              <a:rPr lang="en-US" sz="2600" u="sng" dirty="0">
                <a:solidFill>
                  <a:schemeClr val="accent2">
                    <a:lumMod val="75000"/>
                  </a:schemeClr>
                </a:solidFill>
                <a:ea typeface="Times New Roman"/>
                <a:cs typeface="Times New Roman"/>
                <a:sym typeface="Times New Roman"/>
              </a:rPr>
              <a:t>$   6,150.66</a:t>
            </a:r>
          </a:p>
          <a:p>
            <a:pPr marL="0" lvl="0" indent="0" algn="l" rtl="0">
              <a:spcBef>
                <a:spcPts val="1800"/>
              </a:spcBef>
              <a:spcAft>
                <a:spcPts val="0"/>
              </a:spcAft>
              <a:buNone/>
            </a:pPr>
            <a:r>
              <a:rPr lang="en-US" sz="2600" dirty="0">
                <a:solidFill>
                  <a:schemeClr val="accent2">
                    <a:lumMod val="75000"/>
                  </a:schemeClr>
                </a:solidFill>
                <a:ea typeface="Times New Roman"/>
                <a:cs typeface="Times New Roman"/>
                <a:sym typeface="Times New Roman"/>
              </a:rPr>
              <a:t>			TOTAL CASH ON DEPOSIT						$ 58,512.16</a:t>
            </a:r>
            <a:endParaRPr sz="2600" dirty="0">
              <a:solidFill>
                <a:schemeClr val="accent2">
                  <a:lumMod val="75000"/>
                </a:schemeClr>
              </a:solidFill>
              <a:ea typeface="Times New Roman"/>
              <a:cs typeface="Times New Roman"/>
              <a:sym typeface="Times New Roman"/>
            </a:endParaRPr>
          </a:p>
          <a:p>
            <a:pPr marL="0" lvl="0" indent="0" algn="l" rtl="0">
              <a:spcBef>
                <a:spcPts val="1800"/>
              </a:spcBef>
              <a:spcAft>
                <a:spcPts val="0"/>
              </a:spcAft>
              <a:buNone/>
            </a:pPr>
            <a:endParaRPr sz="2200" dirty="0">
              <a:latin typeface="Times New Roman"/>
              <a:ea typeface="Times New Roman"/>
              <a:cs typeface="Times New Roman"/>
              <a:sym typeface="Times New Roman"/>
            </a:endParaRPr>
          </a:p>
          <a:p>
            <a:pPr marL="0" lvl="0" indent="0" algn="l" rtl="0">
              <a:spcBef>
                <a:spcPts val="1800"/>
              </a:spcBef>
              <a:spcAft>
                <a:spcPts val="0"/>
              </a:spcAft>
              <a:buNone/>
            </a:pPr>
            <a:endParaRPr sz="2200" dirty="0">
              <a:latin typeface="Times New Roman"/>
              <a:ea typeface="Times New Roman"/>
              <a:cs typeface="Times New Roman"/>
              <a:sym typeface="Times New Roman"/>
            </a:endParaRPr>
          </a:p>
        </p:txBody>
      </p:sp>
      <p:sp>
        <p:nvSpPr>
          <p:cNvPr id="578" name="Google Shape;578;g1583d6efcf7_0_38"/>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3" name="Slide Number Placeholder 5">
            <a:extLst>
              <a:ext uri="{FF2B5EF4-FFF2-40B4-BE49-F238E27FC236}">
                <a16:creationId xmlns:a16="http://schemas.microsoft.com/office/drawing/2014/main" id="{3D5C1F0B-AF03-503B-3283-89D8D9842F1B}"/>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15</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5c086e8048_0_8"/>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600" name="Google Shape;600;g15c086e8048_0_8"/>
          <p:cNvSpPr txBox="1">
            <a:spLocks noGrp="1"/>
          </p:cNvSpPr>
          <p:nvPr>
            <p:ph type="title" idx="4294967295"/>
          </p:nvPr>
        </p:nvSpPr>
        <p:spPr>
          <a:xfrm>
            <a:off x="724277" y="556869"/>
            <a:ext cx="9601200" cy="1143000"/>
          </a:xfrm>
          <a:prstGeom prst="rect">
            <a:avLst/>
          </a:prstGeom>
          <a:solidFill>
            <a:schemeClr val="accent1">
              <a:lumMod val="40000"/>
              <a:lumOff val="60000"/>
            </a:schemeClr>
          </a:solidFill>
        </p:spPr>
        <p:txBody>
          <a:bodyPr spcFirstLastPara="1" wrap="square" lIns="91425" tIns="45700" rIns="91425" bIns="45700" anchor="b" anchorCtr="0">
            <a:normAutofit/>
          </a:bodyPr>
          <a:lstStyle/>
          <a:p>
            <a:pPr marL="0" lvl="0" indent="0" algn="l" rtl="0">
              <a:spcBef>
                <a:spcPts val="0"/>
              </a:spcBef>
              <a:spcAft>
                <a:spcPts val="0"/>
              </a:spcAft>
              <a:buNone/>
            </a:pPr>
            <a:r>
              <a:rPr lang="en-US" sz="4000" b="1" dirty="0">
                <a:solidFill>
                  <a:schemeClr val="accent2">
                    <a:lumMod val="75000"/>
                  </a:schemeClr>
                </a:solidFill>
                <a:latin typeface="Arial" panose="020B0604020202020204" pitchFamily="34" charset="0"/>
                <a:ea typeface="Times New Roman"/>
                <a:cs typeface="Arial" panose="020B0604020202020204" pitchFamily="34" charset="0"/>
                <a:sym typeface="Times New Roman"/>
              </a:rPr>
              <a:t>2023 Audit/Review</a:t>
            </a:r>
            <a:endParaRPr sz="4000" b="1" dirty="0">
              <a:solidFill>
                <a:schemeClr val="accent2">
                  <a:lumMod val="75000"/>
                </a:schemeClr>
              </a:solidFill>
              <a:latin typeface="Arial" panose="020B0604020202020204" pitchFamily="34" charset="0"/>
              <a:ea typeface="Times New Roman"/>
              <a:cs typeface="Arial" panose="020B0604020202020204" pitchFamily="34" charset="0"/>
              <a:sym typeface="Times New Roman"/>
            </a:endParaRPr>
          </a:p>
        </p:txBody>
      </p:sp>
      <p:sp>
        <p:nvSpPr>
          <p:cNvPr id="601" name="Google Shape;601;g15c086e8048_0_8"/>
          <p:cNvSpPr txBox="1"/>
          <p:nvPr/>
        </p:nvSpPr>
        <p:spPr>
          <a:xfrm>
            <a:off x="1295400" y="1646250"/>
            <a:ext cx="8464236" cy="3754844"/>
          </a:xfrm>
          <a:prstGeom prst="rect">
            <a:avLst/>
          </a:prstGeom>
          <a:noFill/>
          <a:ln>
            <a:noFill/>
          </a:ln>
        </p:spPr>
        <p:txBody>
          <a:bodyPr spcFirstLastPara="1" wrap="square" lIns="91425" tIns="91425" rIns="91425" bIns="91425" anchor="t" anchorCtr="0">
            <a:spAutoFit/>
          </a:bodyPr>
          <a:lstStyle/>
          <a:p>
            <a:pPr marL="1828800" lvl="0" indent="0" algn="l" rtl="0">
              <a:spcBef>
                <a:spcPts val="0"/>
              </a:spcBef>
              <a:spcAft>
                <a:spcPts val="0"/>
              </a:spcAft>
              <a:buNone/>
            </a:pPr>
            <a:endParaRPr sz="1700" dirty="0"/>
          </a:p>
          <a:p>
            <a:pPr marL="914400" lvl="0" indent="-336550" algn="l" rtl="0">
              <a:spcBef>
                <a:spcPts val="0"/>
              </a:spcBef>
              <a:spcAft>
                <a:spcPts val="0"/>
              </a:spcAft>
              <a:buSzPts val="1700"/>
              <a:buChar char="●"/>
            </a:pPr>
            <a:r>
              <a:rPr lang="en-US" sz="1700" dirty="0"/>
              <a:t>Board made a resolution in 2022 that the Association’s records will be Audited every other year and simply reviewed in the alternate years.</a:t>
            </a:r>
            <a:endParaRPr sz="1700" dirty="0"/>
          </a:p>
          <a:p>
            <a:pPr marL="1828800" lvl="0" indent="0" algn="l" rtl="0">
              <a:spcBef>
                <a:spcPts val="0"/>
              </a:spcBef>
              <a:spcAft>
                <a:spcPts val="0"/>
              </a:spcAft>
              <a:buNone/>
            </a:pPr>
            <a:endParaRPr sz="1700" dirty="0"/>
          </a:p>
          <a:p>
            <a:pPr marL="914400" lvl="0" indent="-336550" algn="l" rtl="0">
              <a:spcBef>
                <a:spcPts val="0"/>
              </a:spcBef>
              <a:spcAft>
                <a:spcPts val="0"/>
              </a:spcAft>
              <a:buSzPts val="1700"/>
              <a:buChar char="●"/>
            </a:pPr>
            <a:r>
              <a:rPr lang="en-US" sz="1700" dirty="0"/>
              <a:t>The HOA will have the full Audit the end of the Treasurer’s first year in office, and again at the end of the Treasurer’s third year in office, or before a new Treasurer will take office.</a:t>
            </a:r>
            <a:endParaRPr sz="1700" dirty="0"/>
          </a:p>
          <a:p>
            <a:pPr marL="1828800" lvl="0" indent="0" algn="l" rtl="0">
              <a:spcBef>
                <a:spcPts val="0"/>
              </a:spcBef>
              <a:spcAft>
                <a:spcPts val="0"/>
              </a:spcAft>
              <a:buNone/>
            </a:pPr>
            <a:endParaRPr sz="1700" dirty="0"/>
          </a:p>
          <a:p>
            <a:pPr marL="914400" lvl="0" indent="-336550" algn="l" rtl="0">
              <a:spcBef>
                <a:spcPts val="0"/>
              </a:spcBef>
              <a:spcAft>
                <a:spcPts val="0"/>
              </a:spcAft>
              <a:buSzPts val="1700"/>
              <a:buChar char="●"/>
            </a:pPr>
            <a:r>
              <a:rPr lang="en-US" sz="1700" dirty="0"/>
              <a:t>The incoming Board will determine the need to have the CPA prepare the taxes each year.</a:t>
            </a:r>
            <a:endParaRPr sz="1700" dirty="0"/>
          </a:p>
          <a:p>
            <a:pPr marL="0" lvl="0" indent="0" algn="l" rtl="0">
              <a:spcBef>
                <a:spcPts val="0"/>
              </a:spcBef>
              <a:spcAft>
                <a:spcPts val="0"/>
              </a:spcAft>
              <a:buNone/>
            </a:pPr>
            <a:endParaRPr sz="1700" dirty="0"/>
          </a:p>
          <a:p>
            <a:pPr marL="914400" lvl="0" indent="-336550" algn="l" rtl="0">
              <a:spcBef>
                <a:spcPts val="0"/>
              </a:spcBef>
              <a:spcAft>
                <a:spcPts val="0"/>
              </a:spcAft>
              <a:buSzPts val="1700"/>
              <a:buChar char="●"/>
            </a:pPr>
            <a:r>
              <a:rPr lang="en-US" sz="1700" dirty="0"/>
              <a:t>Present the Review Letter from CPA</a:t>
            </a:r>
            <a:endParaRPr sz="1700" dirty="0"/>
          </a:p>
          <a:p>
            <a:pPr marL="0" lvl="0" indent="0" algn="l" rtl="0">
              <a:spcBef>
                <a:spcPts val="0"/>
              </a:spcBef>
              <a:spcAft>
                <a:spcPts val="0"/>
              </a:spcAft>
              <a:buNone/>
            </a:pPr>
            <a:endParaRPr dirty="0">
              <a:solidFill>
                <a:schemeClr val="dk2"/>
              </a:solidFill>
            </a:endParaRPr>
          </a:p>
          <a:p>
            <a:pPr marL="0" lvl="0" indent="457200" algn="l" rtl="0">
              <a:spcBef>
                <a:spcPts val="0"/>
              </a:spcBef>
              <a:spcAft>
                <a:spcPts val="0"/>
              </a:spcAft>
              <a:buNone/>
            </a:pPr>
            <a:r>
              <a:rPr lang="en-US" dirty="0">
                <a:solidFill>
                  <a:schemeClr val="dk2"/>
                </a:solidFill>
              </a:rPr>
              <a:t>	</a:t>
            </a:r>
            <a:endParaRPr dirty="0">
              <a:solidFill>
                <a:schemeClr val="dk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
          <p:cNvSpPr txBox="1">
            <a:spLocks noGrp="1"/>
          </p:cNvSpPr>
          <p:nvPr>
            <p:ph type="title"/>
          </p:nvPr>
        </p:nvSpPr>
        <p:spPr>
          <a:xfrm>
            <a:off x="1295400" y="127711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6000" b="1" dirty="0"/>
              <a:t>2023 Accomplishments</a:t>
            </a:r>
            <a:endParaRPr sz="6000" b="1" dirty="0"/>
          </a:p>
        </p:txBody>
      </p:sp>
      <p:sp>
        <p:nvSpPr>
          <p:cNvPr id="607" name="Google Shape;607;p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4"/>
          <p:cNvSpPr txBox="1">
            <a:spLocks noGrp="1"/>
          </p:cNvSpPr>
          <p:nvPr>
            <p:ph type="title"/>
          </p:nvPr>
        </p:nvSpPr>
        <p:spPr>
          <a:xfrm>
            <a:off x="2227740" y="3608797"/>
            <a:ext cx="7595269" cy="27374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 Removed large tree growing in the canal</a:t>
            </a:r>
            <a:endParaRPr dirty="0"/>
          </a:p>
        </p:txBody>
      </p:sp>
      <p:sp>
        <p:nvSpPr>
          <p:cNvPr id="706" name="Google Shape;706;p14"/>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704" name="Google Shape;704;p14"/>
          <p:cNvPicPr preferRelativeResize="0"/>
          <p:nvPr/>
        </p:nvPicPr>
        <p:blipFill>
          <a:blip r:embed="rId3">
            <a:alphaModFix/>
          </a:blip>
          <a:stretch>
            <a:fillRect/>
          </a:stretch>
        </p:blipFill>
        <p:spPr>
          <a:xfrm>
            <a:off x="1102638" y="363771"/>
            <a:ext cx="3404513" cy="4539351"/>
          </a:xfrm>
          <a:prstGeom prst="rect">
            <a:avLst/>
          </a:prstGeom>
          <a:noFill/>
          <a:ln>
            <a:noFill/>
          </a:ln>
          <a:effectLst>
            <a:outerShdw blurRad="371475" dist="228600" dir="5400000" algn="bl" rotWithShape="0">
              <a:srgbClr val="1155CC">
                <a:alpha val="50000"/>
              </a:srgbClr>
            </a:outerShdw>
          </a:effectLst>
        </p:spPr>
      </p:pic>
      <p:pic>
        <p:nvPicPr>
          <p:cNvPr id="4" name="Picture 3" descr="A white fence next to a body of water&#10;&#10;Description automatically generated">
            <a:extLst>
              <a:ext uri="{FF2B5EF4-FFF2-40B4-BE49-F238E27FC236}">
                <a16:creationId xmlns:a16="http://schemas.microsoft.com/office/drawing/2014/main" id="{5660C9E0-0793-94C0-FF9D-64EB890EE461}"/>
              </a:ext>
            </a:extLst>
          </p:cNvPr>
          <p:cNvPicPr>
            <a:picLocks noChangeAspect="1"/>
          </p:cNvPicPr>
          <p:nvPr/>
        </p:nvPicPr>
        <p:blipFill>
          <a:blip r:embed="rId4"/>
          <a:stretch>
            <a:fillRect/>
          </a:stretch>
        </p:blipFill>
        <p:spPr>
          <a:xfrm>
            <a:off x="4011283" y="2098375"/>
            <a:ext cx="4631666" cy="34737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xfrm>
            <a:off x="7909560" y="576071"/>
            <a:ext cx="3657600" cy="271938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#2</a:t>
            </a:r>
            <a:br>
              <a:rPr lang="en-US" dirty="0">
                <a:solidFill>
                  <a:schemeClr val="accent2">
                    <a:lumMod val="75000"/>
                  </a:schemeClr>
                </a:solidFill>
              </a:rPr>
            </a:br>
            <a:r>
              <a:rPr lang="en-US" dirty="0">
                <a:solidFill>
                  <a:schemeClr val="accent2">
                    <a:lumMod val="75000"/>
                  </a:schemeClr>
                </a:solidFill>
              </a:rPr>
              <a:t>Cleaned up </a:t>
            </a:r>
            <a:br>
              <a:rPr lang="en-US" dirty="0">
                <a:solidFill>
                  <a:schemeClr val="accent2">
                    <a:lumMod val="75000"/>
                  </a:schemeClr>
                </a:solidFill>
              </a:rPr>
            </a:br>
            <a:r>
              <a:rPr lang="en-US" dirty="0">
                <a:solidFill>
                  <a:schemeClr val="accent2">
                    <a:lumMod val="75000"/>
                  </a:schemeClr>
                </a:solidFill>
              </a:rPr>
              <a:t>Pump and </a:t>
            </a:r>
            <a:br>
              <a:rPr lang="en-US" dirty="0">
                <a:solidFill>
                  <a:schemeClr val="accent2">
                    <a:lumMod val="75000"/>
                  </a:schemeClr>
                </a:solidFill>
              </a:rPr>
            </a:br>
            <a:r>
              <a:rPr lang="en-US" dirty="0">
                <a:solidFill>
                  <a:schemeClr val="accent2">
                    <a:lumMod val="75000"/>
                  </a:schemeClr>
                </a:solidFill>
              </a:rPr>
              <a:t>Canal Area</a:t>
            </a:r>
            <a:br>
              <a:rPr lang="en-US" dirty="0">
                <a:solidFill>
                  <a:schemeClr val="accent2">
                    <a:lumMod val="75000"/>
                  </a:schemeClr>
                </a:solidFill>
              </a:rPr>
            </a:br>
            <a:r>
              <a:rPr lang="en-US" dirty="0">
                <a:solidFill>
                  <a:schemeClr val="accent2">
                    <a:lumMod val="75000"/>
                  </a:schemeClr>
                </a:solidFill>
              </a:rPr>
              <a:t>      (Before)</a:t>
            </a:r>
            <a:endParaRPr dirty="0">
              <a:solidFill>
                <a:schemeClr val="accent2">
                  <a:lumMod val="75000"/>
                </a:schemeClr>
              </a:solidFill>
            </a:endParaRPr>
          </a:p>
        </p:txBody>
      </p:sp>
      <p:sp>
        <p:nvSpPr>
          <p:cNvPr id="715" name="Google Shape;715;p1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pic>
        <p:nvPicPr>
          <p:cNvPr id="712" name="Google Shape;712;p15"/>
          <p:cNvPicPr preferRelativeResize="0"/>
          <p:nvPr/>
        </p:nvPicPr>
        <p:blipFill>
          <a:blip r:embed="rId3">
            <a:alphaModFix/>
          </a:blip>
          <a:stretch>
            <a:fillRect/>
          </a:stretch>
        </p:blipFill>
        <p:spPr>
          <a:xfrm>
            <a:off x="152400" y="152400"/>
            <a:ext cx="4914900" cy="6553201"/>
          </a:xfrm>
          <a:prstGeom prst="rect">
            <a:avLst/>
          </a:prstGeom>
          <a:noFill/>
          <a:ln>
            <a:noFill/>
          </a:ln>
          <a:effectLst>
            <a:outerShdw blurRad="385763" dist="247650" dir="5400000" algn="bl" rotWithShape="0">
              <a:srgbClr val="0B5394">
                <a:alpha val="50000"/>
              </a:srgbClr>
            </a:outerShdw>
          </a:effectLst>
        </p:spPr>
      </p:pic>
      <p:pic>
        <p:nvPicPr>
          <p:cNvPr id="713" name="Google Shape;713;p15"/>
          <p:cNvPicPr preferRelativeResize="0"/>
          <p:nvPr/>
        </p:nvPicPr>
        <p:blipFill>
          <a:blip r:embed="rId4">
            <a:alphaModFix/>
          </a:blip>
          <a:stretch>
            <a:fillRect/>
          </a:stretch>
        </p:blipFill>
        <p:spPr>
          <a:xfrm>
            <a:off x="4302275" y="408050"/>
            <a:ext cx="3326100" cy="2494575"/>
          </a:xfrm>
          <a:prstGeom prst="rect">
            <a:avLst/>
          </a:prstGeom>
          <a:noFill/>
          <a:ln>
            <a:noFill/>
          </a:ln>
          <a:effectLst>
            <a:outerShdw blurRad="414338" dist="266700" dir="5400000" algn="bl" rotWithShape="0">
              <a:srgbClr val="0B5394">
                <a:alpha val="50000"/>
              </a:srgbClr>
            </a:outerShdw>
          </a:effectLst>
        </p:spPr>
      </p:pic>
      <p:pic>
        <p:nvPicPr>
          <p:cNvPr id="714" name="Google Shape;714;p15"/>
          <p:cNvPicPr preferRelativeResize="0"/>
          <p:nvPr/>
        </p:nvPicPr>
        <p:blipFill>
          <a:blip r:embed="rId5">
            <a:alphaModFix/>
          </a:blip>
          <a:stretch>
            <a:fillRect/>
          </a:stretch>
        </p:blipFill>
        <p:spPr>
          <a:xfrm>
            <a:off x="4617526" y="3236187"/>
            <a:ext cx="4433951" cy="3325501"/>
          </a:xfrm>
          <a:prstGeom prst="rect">
            <a:avLst/>
          </a:prstGeom>
          <a:noFill/>
          <a:ln>
            <a:noFill/>
          </a:ln>
          <a:effectLst>
            <a:outerShdw blurRad="414338" dist="238125" dir="5400000" algn="bl" rotWithShape="0">
              <a:srgbClr val="0B5394">
                <a:alpha val="50000"/>
              </a:srgbClr>
            </a:outerShdw>
          </a:effectLst>
        </p:spPr>
      </p:pic>
      <p:sp>
        <p:nvSpPr>
          <p:cNvPr id="2" name="TextBox 1">
            <a:extLst>
              <a:ext uri="{FF2B5EF4-FFF2-40B4-BE49-F238E27FC236}">
                <a16:creationId xmlns:a16="http://schemas.microsoft.com/office/drawing/2014/main" id="{9BB0B512-51A4-43AF-7D1B-9DB51B2DCFDD}"/>
              </a:ext>
            </a:extLst>
          </p:cNvPr>
          <p:cNvSpPr txBox="1"/>
          <p:nvPr/>
        </p:nvSpPr>
        <p:spPr>
          <a:xfrm>
            <a:off x="9044412" y="3838669"/>
            <a:ext cx="2190938" cy="584775"/>
          </a:xfrm>
          <a:prstGeom prst="rect">
            <a:avLst/>
          </a:prstGeom>
          <a:noFill/>
        </p:spPr>
        <p:txBody>
          <a:bodyPr wrap="square" rtlCol="0">
            <a:spAutoFit/>
          </a:bodyPr>
          <a:lstStyle/>
          <a:p>
            <a:r>
              <a:rPr lang="en-US" sz="3200" dirty="0">
                <a:solidFill>
                  <a:schemeClr val="bg1"/>
                </a:solidFill>
              </a:rPr>
              <a:t>Before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9" name="Google Shape;519;g1583d6efcf7_0_139"/>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pic>
        <p:nvPicPr>
          <p:cNvPr id="3" name="Picture 2" descr="A black text in a white square">
            <a:extLst>
              <a:ext uri="{FF2B5EF4-FFF2-40B4-BE49-F238E27FC236}">
                <a16:creationId xmlns:a16="http://schemas.microsoft.com/office/drawing/2014/main" id="{5AA57DD6-C97F-643A-EE5A-F5E7D4C8410B}"/>
              </a:ext>
            </a:extLst>
          </p:cNvPr>
          <p:cNvPicPr>
            <a:picLocks noChangeAspect="1"/>
          </p:cNvPicPr>
          <p:nvPr/>
        </p:nvPicPr>
        <p:blipFill>
          <a:blip r:embed="rId3">
            <a:duotone>
              <a:schemeClr val="accent2">
                <a:shade val="45000"/>
                <a:satMod val="135000"/>
              </a:schemeClr>
              <a:prstClr val="white"/>
            </a:duotone>
          </a:blip>
          <a:stretch>
            <a:fillRect/>
          </a:stretch>
        </p:blipFill>
        <p:spPr>
          <a:xfrm>
            <a:off x="310551" y="-301924"/>
            <a:ext cx="4761905" cy="4761905"/>
          </a:xfrm>
          <a:prstGeom prst="rect">
            <a:avLst/>
          </a:prstGeom>
        </p:spPr>
      </p:pic>
      <p:sp>
        <p:nvSpPr>
          <p:cNvPr id="517" name="Google Shape;517;g1583d6efcf7_0_139"/>
          <p:cNvSpPr txBox="1"/>
          <p:nvPr/>
        </p:nvSpPr>
        <p:spPr>
          <a:xfrm>
            <a:off x="4376056" y="2838235"/>
            <a:ext cx="6618083" cy="2954615"/>
          </a:xfrm>
          <a:prstGeom prst="rect">
            <a:avLst/>
          </a:prstGeom>
          <a:noFill/>
          <a:ln>
            <a:noFill/>
          </a:ln>
        </p:spPr>
        <p:txBody>
          <a:bodyPr spcFirstLastPara="1" wrap="square" lIns="91425" tIns="45700" rIns="91425" bIns="45700" anchor="t" anchorCtr="0">
            <a:spAutoFit/>
          </a:bodyPr>
          <a:lstStyle/>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John Cleveland, President</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err="1">
                <a:solidFill>
                  <a:schemeClr val="accent2">
                    <a:lumMod val="75000"/>
                  </a:schemeClr>
                </a:solidFill>
                <a:latin typeface="Times New Roman"/>
                <a:ea typeface="Times New Roman"/>
                <a:cs typeface="Times New Roman"/>
                <a:sym typeface="Times New Roman"/>
              </a:rPr>
              <a:t>Lavinda</a:t>
            </a:r>
            <a:r>
              <a:rPr lang="en-US" sz="3100" i="1" dirty="0">
                <a:solidFill>
                  <a:schemeClr val="accent2">
                    <a:lumMod val="75000"/>
                  </a:schemeClr>
                </a:solidFill>
                <a:latin typeface="Times New Roman"/>
                <a:ea typeface="Times New Roman"/>
                <a:cs typeface="Times New Roman"/>
                <a:sym typeface="Times New Roman"/>
              </a:rPr>
              <a:t> </a:t>
            </a:r>
            <a:r>
              <a:rPr lang="en-US" sz="3100" i="1" dirty="0" err="1">
                <a:solidFill>
                  <a:schemeClr val="accent2">
                    <a:lumMod val="75000"/>
                  </a:schemeClr>
                </a:solidFill>
                <a:latin typeface="Times New Roman"/>
                <a:ea typeface="Times New Roman"/>
                <a:cs typeface="Times New Roman"/>
                <a:sym typeface="Times New Roman"/>
              </a:rPr>
              <a:t>Hedman</a:t>
            </a:r>
            <a:r>
              <a:rPr lang="en-US" sz="3100" i="1" dirty="0">
                <a:solidFill>
                  <a:schemeClr val="accent2">
                    <a:lumMod val="75000"/>
                  </a:schemeClr>
                </a:solidFill>
                <a:latin typeface="Times New Roman"/>
                <a:ea typeface="Times New Roman"/>
                <a:cs typeface="Times New Roman"/>
                <a:sym typeface="Times New Roman"/>
              </a:rPr>
              <a:t>, Vice President</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Susan Dewey, Treasurer</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err="1">
                <a:solidFill>
                  <a:schemeClr val="accent2">
                    <a:lumMod val="75000"/>
                  </a:schemeClr>
                </a:solidFill>
                <a:latin typeface="Times New Roman"/>
                <a:ea typeface="Times New Roman"/>
                <a:cs typeface="Times New Roman"/>
                <a:sym typeface="Times New Roman"/>
              </a:rPr>
              <a:t>Ynette</a:t>
            </a:r>
            <a:r>
              <a:rPr lang="en-US" sz="3100" i="1" dirty="0">
                <a:solidFill>
                  <a:schemeClr val="accent2">
                    <a:lumMod val="75000"/>
                  </a:schemeClr>
                </a:solidFill>
                <a:latin typeface="Times New Roman"/>
                <a:ea typeface="Times New Roman"/>
                <a:cs typeface="Times New Roman"/>
                <a:sym typeface="Times New Roman"/>
              </a:rPr>
              <a:t> Marx, CC&amp;R Committee</a:t>
            </a:r>
            <a:endParaRPr sz="3100" i="1" dirty="0">
              <a:solidFill>
                <a:schemeClr val="accent2">
                  <a:lumMod val="75000"/>
                </a:schemeClr>
              </a:solidFill>
              <a:latin typeface="Times New Roman"/>
              <a:ea typeface="Times New Roman"/>
              <a:cs typeface="Times New Roman"/>
              <a:sym typeface="Times New Roman"/>
            </a:endParaRP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Laura Macbeth, Secretary</a:t>
            </a:r>
          </a:p>
          <a:p>
            <a:pPr marL="31750" marR="0" lvl="0" algn="l" rtl="0">
              <a:lnSpc>
                <a:spcPct val="100000"/>
              </a:lnSpc>
              <a:spcBef>
                <a:spcPts val="0"/>
              </a:spcBef>
              <a:spcAft>
                <a:spcPts val="0"/>
              </a:spcAft>
              <a:buClr>
                <a:schemeClr val="dk1"/>
              </a:buClr>
              <a:buSzPts val="3100"/>
            </a:pPr>
            <a:r>
              <a:rPr lang="en-US" sz="3100" i="1" dirty="0">
                <a:solidFill>
                  <a:schemeClr val="accent2">
                    <a:lumMod val="75000"/>
                  </a:schemeClr>
                </a:solidFill>
                <a:latin typeface="Times New Roman"/>
                <a:ea typeface="Times New Roman"/>
                <a:cs typeface="Times New Roman"/>
                <a:sym typeface="Times New Roman"/>
              </a:rPr>
              <a:t>Christopher Mitcham</a:t>
            </a:r>
            <a:endParaRPr sz="3100" i="1" dirty="0">
              <a:solidFill>
                <a:schemeClr val="accent2">
                  <a:lumMod val="75000"/>
                </a:schemeClr>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txBox="1">
            <a:spLocks noGrp="1"/>
          </p:cNvSpPr>
          <p:nvPr>
            <p:ph type="title"/>
          </p:nvPr>
        </p:nvSpPr>
        <p:spPr>
          <a:xfrm>
            <a:off x="8114312" y="123450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After Cleanup</a:t>
            </a:r>
            <a:endParaRPr dirty="0">
              <a:solidFill>
                <a:schemeClr val="accent2">
                  <a:lumMod val="75000"/>
                </a:schemeClr>
              </a:solidFill>
            </a:endParaRPr>
          </a:p>
        </p:txBody>
      </p:sp>
      <p:sp>
        <p:nvSpPr>
          <p:cNvPr id="715" name="Google Shape;715;p1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
        <p:nvSpPr>
          <p:cNvPr id="2" name="TextBox 1">
            <a:extLst>
              <a:ext uri="{FF2B5EF4-FFF2-40B4-BE49-F238E27FC236}">
                <a16:creationId xmlns:a16="http://schemas.microsoft.com/office/drawing/2014/main" id="{9BB0B512-51A4-43AF-7D1B-9DB51B2DCFDD}"/>
              </a:ext>
            </a:extLst>
          </p:cNvPr>
          <p:cNvSpPr txBox="1"/>
          <p:nvPr/>
        </p:nvSpPr>
        <p:spPr>
          <a:xfrm>
            <a:off x="9044412" y="3838669"/>
            <a:ext cx="2190938" cy="584775"/>
          </a:xfrm>
          <a:prstGeom prst="rect">
            <a:avLst/>
          </a:prstGeom>
          <a:noFill/>
        </p:spPr>
        <p:txBody>
          <a:bodyPr wrap="square" rtlCol="0">
            <a:spAutoFit/>
          </a:bodyPr>
          <a:lstStyle/>
          <a:p>
            <a:r>
              <a:rPr lang="en-US" sz="3200" dirty="0">
                <a:solidFill>
                  <a:schemeClr val="bg1"/>
                </a:solidFill>
              </a:rPr>
              <a:t>After</a:t>
            </a:r>
          </a:p>
        </p:txBody>
      </p:sp>
      <p:pic>
        <p:nvPicPr>
          <p:cNvPr id="4" name="Picture 3" descr="A picture containing outdoor, sky, plant, cloud">
            <a:extLst>
              <a:ext uri="{FF2B5EF4-FFF2-40B4-BE49-F238E27FC236}">
                <a16:creationId xmlns:a16="http://schemas.microsoft.com/office/drawing/2014/main" id="{86F59357-4089-F15F-DE3C-C8F74BB7C3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03658" y="1308294"/>
            <a:ext cx="5238543" cy="3928907"/>
          </a:xfrm>
          <a:prstGeom prst="rect">
            <a:avLst/>
          </a:prstGeom>
          <a:ln>
            <a:noFill/>
          </a:ln>
          <a:effectLst>
            <a:softEdge rad="112500"/>
          </a:effectLst>
        </p:spPr>
      </p:pic>
      <p:pic>
        <p:nvPicPr>
          <p:cNvPr id="5" name="Picture 4" descr="A picture containing outdoor, grass, water, tree&#10;&#10;Description automatically generated">
            <a:extLst>
              <a:ext uri="{FF2B5EF4-FFF2-40B4-BE49-F238E27FC236}">
                <a16:creationId xmlns:a16="http://schemas.microsoft.com/office/drawing/2014/main" id="{8B66B9F4-BCFF-3C2A-274D-7AEAA054D6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4585" y="932349"/>
            <a:ext cx="4260850" cy="3200400"/>
          </a:xfrm>
          <a:prstGeom prst="rect">
            <a:avLst/>
          </a:prstGeom>
          <a:ln>
            <a:noFill/>
          </a:ln>
          <a:effectLst>
            <a:softEdge rad="112500"/>
          </a:effectLst>
        </p:spPr>
      </p:pic>
      <p:pic>
        <p:nvPicPr>
          <p:cNvPr id="6" name="Picture 5" descr="A body of water with grass and trees&#10;&#10;Description automatically generated with low confidence">
            <a:extLst>
              <a:ext uri="{FF2B5EF4-FFF2-40B4-BE49-F238E27FC236}">
                <a16:creationId xmlns:a16="http://schemas.microsoft.com/office/drawing/2014/main" id="{0E4DFC89-7C95-2AFC-CC14-8A7D32C252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450"/>
          <a:stretch/>
        </p:blipFill>
        <p:spPr>
          <a:xfrm rot="5400000">
            <a:off x="796926" y="3121256"/>
            <a:ext cx="3325576" cy="3343665"/>
          </a:xfrm>
          <a:prstGeom prst="rect">
            <a:avLst/>
          </a:prstGeom>
          <a:ln>
            <a:noFill/>
          </a:ln>
          <a:effectLst>
            <a:softEdge rad="112500"/>
          </a:effectLst>
        </p:spPr>
      </p:pic>
    </p:spTree>
    <p:extLst>
      <p:ext uri="{BB962C8B-B14F-4D97-AF65-F5344CB8AC3E}">
        <p14:creationId xmlns:p14="http://schemas.microsoft.com/office/powerpoint/2010/main" val="10529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g1583d6efcf7_0_149"/>
          <p:cNvSpPr txBox="1">
            <a:spLocks noGrp="1"/>
          </p:cNvSpPr>
          <p:nvPr>
            <p:ph type="title"/>
          </p:nvPr>
        </p:nvSpPr>
        <p:spPr>
          <a:xfrm>
            <a:off x="5747898" y="1402771"/>
            <a:ext cx="3657600" cy="142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#3 Worked with City to clean up wetland area at the end of Burgundy</a:t>
            </a:r>
            <a:br>
              <a:rPr lang="en-US" dirty="0"/>
            </a:br>
            <a:endParaRPr dirty="0"/>
          </a:p>
        </p:txBody>
      </p:sp>
      <p:sp>
        <p:nvSpPr>
          <p:cNvPr id="720" name="Google Shape;720;g1583d6efcf7_0_149"/>
          <p:cNvSpPr txBox="1">
            <a:spLocks noGrp="1"/>
          </p:cNvSpPr>
          <p:nvPr>
            <p:ph type="body" idx="1"/>
          </p:nvPr>
        </p:nvSpPr>
        <p:spPr>
          <a:xfrm>
            <a:off x="7909560" y="3218765"/>
            <a:ext cx="3897600" cy="2286000"/>
          </a:xfrm>
          <a:prstGeom prst="rect">
            <a:avLst/>
          </a:prstGeom>
          <a:noFill/>
          <a:ln>
            <a:noFill/>
          </a:ln>
        </p:spPr>
        <p:txBody>
          <a:bodyPr spcFirstLastPara="1" wrap="square" lIns="91425" tIns="45700" rIns="91425" bIns="45700" anchor="t" anchorCtr="0">
            <a:normAutofit/>
          </a:bodyPr>
          <a:lstStyle/>
          <a:p>
            <a:pPr marL="342900" lvl="0" indent="-342900" algn="l" rtl="0">
              <a:lnSpc>
                <a:spcPct val="150000"/>
              </a:lnSpc>
              <a:spcBef>
                <a:spcPts val="0"/>
              </a:spcBef>
              <a:spcAft>
                <a:spcPts val="0"/>
              </a:spcAft>
              <a:buSzPts val="1600"/>
              <a:buAutoNum type="arabicPeriod"/>
            </a:pPr>
            <a:br>
              <a:rPr lang="en-US">
                <a:solidFill>
                  <a:srgbClr val="FF0000"/>
                </a:solidFill>
              </a:rPr>
            </a:br>
            <a:br>
              <a:rPr lang="en-US">
                <a:solidFill>
                  <a:srgbClr val="FF0000"/>
                </a:solidFill>
              </a:rPr>
            </a:br>
            <a:endParaRPr>
              <a:solidFill>
                <a:srgbClr val="FF0000"/>
              </a:solidFill>
            </a:endParaRPr>
          </a:p>
        </p:txBody>
      </p:sp>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pic>
        <p:nvPicPr>
          <p:cNvPr id="723" name="Google Shape;723;g1583d6efcf7_0_149"/>
          <p:cNvPicPr preferRelativeResize="0"/>
          <p:nvPr/>
        </p:nvPicPr>
        <p:blipFill rotWithShape="1">
          <a:blip r:embed="rId3">
            <a:alphaModFix/>
          </a:blip>
          <a:srcRect l="10474" t="14914" b="33333"/>
          <a:stretch/>
        </p:blipFill>
        <p:spPr>
          <a:xfrm>
            <a:off x="3118108" y="3308650"/>
            <a:ext cx="8186476" cy="3549350"/>
          </a:xfrm>
          <a:prstGeom prst="rect">
            <a:avLst/>
          </a:prstGeom>
          <a:ln>
            <a:noFill/>
          </a:ln>
          <a:effectLst>
            <a:softEdge rad="112500"/>
          </a:effectLst>
        </p:spPr>
      </p:pic>
      <p:pic>
        <p:nvPicPr>
          <p:cNvPr id="2" name="Picture Placeholder 5" descr="A picture containing outdoor, sky, cloud, plant">
            <a:extLst>
              <a:ext uri="{FF2B5EF4-FFF2-40B4-BE49-F238E27FC236}">
                <a16:creationId xmlns:a16="http://schemas.microsoft.com/office/drawing/2014/main" id="{4B52DC0C-66D9-951C-0B50-BCEBED17EFBC}"/>
              </a:ext>
            </a:extLst>
          </p:cNvPr>
          <p:cNvPicPr>
            <a:picLocks noGrp="1" noChangeAspect="1"/>
          </p:cNvPicPr>
          <p:nvPr>
            <p:ph type="pic" idx="2"/>
          </p:nvPr>
        </p:nvPicPr>
        <p:blipFill>
          <a:blip r:embed="rId4" cstate="print">
            <a:extLst>
              <a:ext uri="{28A0092B-C50C-407E-A947-70E740481C1C}">
                <a14:useLocalDpi xmlns:a14="http://schemas.microsoft.com/office/drawing/2010/main" val="0"/>
              </a:ext>
            </a:extLst>
          </a:blip>
          <a:srcRect l="10008" r="10008"/>
          <a:stretch>
            <a:fillRect/>
          </a:stretch>
        </p:blipFill>
        <p:spPr>
          <a:xfrm>
            <a:off x="749815" y="262366"/>
            <a:ext cx="4736586" cy="444054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155388caea7_1_28"/>
          <p:cNvSpPr txBox="1">
            <a:spLocks noGrp="1"/>
          </p:cNvSpPr>
          <p:nvPr>
            <p:ph type="title"/>
          </p:nvPr>
        </p:nvSpPr>
        <p:spPr>
          <a:xfrm>
            <a:off x="6668370" y="536359"/>
            <a:ext cx="4046700" cy="188646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#4 Removed or </a:t>
            </a:r>
            <a:br>
              <a:rPr lang="en-US" dirty="0">
                <a:solidFill>
                  <a:schemeClr val="accent2">
                    <a:lumMod val="75000"/>
                  </a:schemeClr>
                </a:solidFill>
              </a:rPr>
            </a:br>
            <a:r>
              <a:rPr lang="en-US" dirty="0">
                <a:solidFill>
                  <a:schemeClr val="accent2">
                    <a:lumMod val="75000"/>
                  </a:schemeClr>
                </a:solidFill>
              </a:rPr>
              <a:t>Trimmed</a:t>
            </a:r>
            <a:br>
              <a:rPr lang="en-US" dirty="0">
                <a:solidFill>
                  <a:schemeClr val="accent2">
                    <a:lumMod val="75000"/>
                  </a:schemeClr>
                </a:solidFill>
              </a:rPr>
            </a:br>
            <a:r>
              <a:rPr lang="en-US" dirty="0">
                <a:solidFill>
                  <a:schemeClr val="accent2">
                    <a:lumMod val="75000"/>
                  </a:schemeClr>
                </a:solidFill>
              </a:rPr>
              <a:t>Dead Trees Around </a:t>
            </a:r>
            <a:br>
              <a:rPr lang="en-US" dirty="0">
                <a:solidFill>
                  <a:schemeClr val="accent2">
                    <a:lumMod val="75000"/>
                  </a:schemeClr>
                </a:solidFill>
              </a:rPr>
            </a:br>
            <a:r>
              <a:rPr lang="en-US" dirty="0">
                <a:solidFill>
                  <a:schemeClr val="accent2">
                    <a:lumMod val="75000"/>
                  </a:schemeClr>
                </a:solidFill>
              </a:rPr>
              <a:t>the Neighborhood </a:t>
            </a:r>
            <a:br>
              <a:rPr lang="en-US" dirty="0">
                <a:solidFill>
                  <a:schemeClr val="accent2">
                    <a:lumMod val="75000"/>
                  </a:schemeClr>
                </a:solidFill>
              </a:rPr>
            </a:br>
            <a:endParaRPr dirty="0">
              <a:solidFill>
                <a:schemeClr val="accent2">
                  <a:lumMod val="75000"/>
                </a:schemeClr>
              </a:solidFill>
            </a:endParaRPr>
          </a:p>
        </p:txBody>
      </p:sp>
      <p:sp>
        <p:nvSpPr>
          <p:cNvPr id="731" name="Google Shape;731;g155388caea7_1_28"/>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pic>
        <p:nvPicPr>
          <p:cNvPr id="730" name="Google Shape;730;g155388caea7_1_28"/>
          <p:cNvPicPr preferRelativeResize="0"/>
          <p:nvPr/>
        </p:nvPicPr>
        <p:blipFill rotWithShape="1">
          <a:blip r:embed="rId3">
            <a:alphaModFix/>
          </a:blip>
          <a:srcRect l="54555" b="21286"/>
          <a:stretch/>
        </p:blipFill>
        <p:spPr>
          <a:xfrm>
            <a:off x="606686" y="402404"/>
            <a:ext cx="3455852" cy="4489541"/>
          </a:xfrm>
          <a:prstGeom prst="rect">
            <a:avLst/>
          </a:prstGeom>
          <a:noFill/>
          <a:ln>
            <a:noFill/>
          </a:ln>
          <a:effectLst>
            <a:outerShdw blurRad="314325" dist="209550" dir="5400000" algn="bl" rotWithShape="0">
              <a:srgbClr val="3D85C6">
                <a:alpha val="50000"/>
              </a:srgbClr>
            </a:outerShdw>
          </a:effectLst>
        </p:spPr>
      </p:pic>
      <p:pic>
        <p:nvPicPr>
          <p:cNvPr id="3" name="Picture 2" descr="A street with trees and a sign&#10;&#10;Description automatically generated">
            <a:extLst>
              <a:ext uri="{FF2B5EF4-FFF2-40B4-BE49-F238E27FC236}">
                <a16:creationId xmlns:a16="http://schemas.microsoft.com/office/drawing/2014/main" id="{05779DAC-63ED-6965-B23B-AAFD7D7E7D0E}"/>
              </a:ext>
            </a:extLst>
          </p:cNvPr>
          <p:cNvPicPr>
            <a:picLocks noChangeAspect="1"/>
          </p:cNvPicPr>
          <p:nvPr/>
        </p:nvPicPr>
        <p:blipFill rotWithShape="1">
          <a:blip r:embed="rId4"/>
          <a:srcRect t="-2958" r="5589" b="24401"/>
          <a:stretch/>
        </p:blipFill>
        <p:spPr>
          <a:xfrm>
            <a:off x="2986536" y="1822184"/>
            <a:ext cx="4302605" cy="47734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1" name="Google Shape;721;g1583d6efcf7_0_149"/>
          <p:cNvSpPr txBox="1">
            <a:spLocks noGrp="1"/>
          </p:cNvSpPr>
          <p:nvPr>
            <p:ph type="title"/>
          </p:nvPr>
        </p:nvSpPr>
        <p:spPr>
          <a:xfrm>
            <a:off x="2994512" y="4745093"/>
            <a:ext cx="5942251" cy="1424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#5 </a:t>
            </a:r>
            <a:br>
              <a:rPr lang="en-US" dirty="0">
                <a:solidFill>
                  <a:schemeClr val="accent2">
                    <a:lumMod val="75000"/>
                  </a:schemeClr>
                </a:solidFill>
              </a:rPr>
            </a:br>
            <a:r>
              <a:rPr lang="en-US" dirty="0">
                <a:solidFill>
                  <a:schemeClr val="accent2">
                    <a:lumMod val="75000"/>
                  </a:schemeClr>
                </a:solidFill>
              </a:rPr>
              <a:t>Developed a financial plan to move association assets to Mountain America Credit Union and keep contingency funds in a money market account and certificates of deposit.</a:t>
            </a:r>
            <a:br>
              <a:rPr lang="en-US" dirty="0">
                <a:solidFill>
                  <a:schemeClr val="accent2">
                    <a:lumMod val="75000"/>
                  </a:schemeClr>
                </a:solidFill>
              </a:rPr>
            </a:br>
            <a:endParaRPr dirty="0">
              <a:solidFill>
                <a:schemeClr val="accent2">
                  <a:lumMod val="75000"/>
                </a:schemeClr>
              </a:solidFill>
            </a:endParaRPr>
          </a:p>
        </p:txBody>
      </p:sp>
      <p:sp>
        <p:nvSpPr>
          <p:cNvPr id="724" name="Google Shape;724;g1583d6efcf7_0_14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23</a:t>
            </a:fld>
            <a:endParaRPr/>
          </a:p>
        </p:txBody>
      </p:sp>
      <p:pic>
        <p:nvPicPr>
          <p:cNvPr id="2" name="Picture 1" descr="A red and white logo&#10;&#10;Description automatically generated">
            <a:extLst>
              <a:ext uri="{FF2B5EF4-FFF2-40B4-BE49-F238E27FC236}">
                <a16:creationId xmlns:a16="http://schemas.microsoft.com/office/drawing/2014/main" id="{2C771B71-CA39-E50B-924B-5C8F7EB80C38}"/>
              </a:ext>
            </a:extLst>
          </p:cNvPr>
          <p:cNvPicPr>
            <a:picLocks noChangeAspect="1"/>
          </p:cNvPicPr>
          <p:nvPr/>
        </p:nvPicPr>
        <p:blipFill rotWithShape="1">
          <a:blip r:embed="rId3"/>
          <a:srcRect t="24827" b="21868"/>
          <a:stretch/>
        </p:blipFill>
        <p:spPr>
          <a:xfrm>
            <a:off x="694650" y="460567"/>
            <a:ext cx="5725839" cy="3052178"/>
          </a:xfrm>
          <a:prstGeom prst="rect">
            <a:avLst/>
          </a:prstGeom>
        </p:spPr>
      </p:pic>
    </p:spTree>
    <p:extLst>
      <p:ext uri="{BB962C8B-B14F-4D97-AF65-F5344CB8AC3E}">
        <p14:creationId xmlns:p14="http://schemas.microsoft.com/office/powerpoint/2010/main" val="106102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g1583d6efcf7_0_89"/>
          <p:cNvSpPr txBox="1">
            <a:spLocks noGrp="1"/>
          </p:cNvSpPr>
          <p:nvPr>
            <p:ph type="title"/>
          </p:nvPr>
        </p:nvSpPr>
        <p:spPr>
          <a:xfrm>
            <a:off x="7837132" y="1943145"/>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#6 Holiday Lights</a:t>
            </a:r>
            <a:endParaRPr dirty="0">
              <a:solidFill>
                <a:schemeClr val="accent2">
                  <a:lumMod val="75000"/>
                </a:schemeClr>
              </a:solidFill>
            </a:endParaRPr>
          </a:p>
        </p:txBody>
      </p:sp>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24</a:t>
            </a:fld>
            <a:endParaRPr/>
          </a:p>
        </p:txBody>
      </p:sp>
      <p:pic>
        <p:nvPicPr>
          <p:cNvPr id="3" name="Picture 2" descr="A sign with lights on it">
            <a:extLst>
              <a:ext uri="{FF2B5EF4-FFF2-40B4-BE49-F238E27FC236}">
                <a16:creationId xmlns:a16="http://schemas.microsoft.com/office/drawing/2014/main" id="{AA84B84D-D22E-3E8F-11A0-DADD55794391}"/>
              </a:ext>
            </a:extLst>
          </p:cNvPr>
          <p:cNvPicPr>
            <a:picLocks noChangeAspect="1"/>
          </p:cNvPicPr>
          <p:nvPr/>
        </p:nvPicPr>
        <p:blipFill rotWithShape="1">
          <a:blip r:embed="rId3"/>
          <a:srcRect t="28642" b="28792"/>
          <a:stretch/>
        </p:blipFill>
        <p:spPr>
          <a:xfrm>
            <a:off x="805071" y="838385"/>
            <a:ext cx="7057068" cy="400521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g1583d6efcf7_0_89"/>
          <p:cNvSpPr txBox="1">
            <a:spLocks noGrp="1"/>
          </p:cNvSpPr>
          <p:nvPr>
            <p:ph type="title"/>
          </p:nvPr>
        </p:nvSpPr>
        <p:spPr>
          <a:xfrm>
            <a:off x="7900506" y="1490472"/>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t>#4  Fourth of July Decorations</a:t>
            </a:r>
            <a:endParaRPr dirty="0"/>
          </a:p>
        </p:txBody>
      </p:sp>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pic>
        <p:nvPicPr>
          <p:cNvPr id="3" name="Picture 2" descr="A sign with flags on it&#10;&#10;Description automatically generated">
            <a:extLst>
              <a:ext uri="{FF2B5EF4-FFF2-40B4-BE49-F238E27FC236}">
                <a16:creationId xmlns:a16="http://schemas.microsoft.com/office/drawing/2014/main" id="{5DB57B7F-F5F9-70DB-575C-B7631C641FB4}"/>
              </a:ext>
            </a:extLst>
          </p:cNvPr>
          <p:cNvPicPr>
            <a:picLocks noChangeAspect="1"/>
          </p:cNvPicPr>
          <p:nvPr/>
        </p:nvPicPr>
        <p:blipFill>
          <a:blip r:embed="rId3"/>
          <a:stretch>
            <a:fillRect/>
          </a:stretch>
        </p:blipFill>
        <p:spPr>
          <a:xfrm>
            <a:off x="2560622" y="1845608"/>
            <a:ext cx="4572000" cy="3429000"/>
          </a:xfrm>
          <a:prstGeom prst="rect">
            <a:avLst/>
          </a:prstGeom>
          <a:ln>
            <a:noFill/>
          </a:ln>
          <a:effectLst>
            <a:softEdge rad="112500"/>
          </a:effectLst>
        </p:spPr>
      </p:pic>
      <p:pic>
        <p:nvPicPr>
          <p:cNvPr id="5" name="Picture 4" descr="A tree with stars and flags on it&#10;&#10;Description automatically generated with medium confidence">
            <a:extLst>
              <a:ext uri="{FF2B5EF4-FFF2-40B4-BE49-F238E27FC236}">
                <a16:creationId xmlns:a16="http://schemas.microsoft.com/office/drawing/2014/main" id="{6B0CF2CE-7F3F-37E1-D5AC-6E3264F0A5E4}"/>
              </a:ext>
            </a:extLst>
          </p:cNvPr>
          <p:cNvPicPr>
            <a:picLocks noChangeAspect="1"/>
          </p:cNvPicPr>
          <p:nvPr/>
        </p:nvPicPr>
        <p:blipFill rotWithShape="1">
          <a:blip r:embed="rId4"/>
          <a:srcRect t="10775" b="21569"/>
          <a:stretch/>
        </p:blipFill>
        <p:spPr>
          <a:xfrm>
            <a:off x="558681" y="4275684"/>
            <a:ext cx="4572000" cy="2319950"/>
          </a:xfrm>
          <a:prstGeom prst="rect">
            <a:avLst/>
          </a:prstGeom>
          <a:ln>
            <a:noFill/>
          </a:ln>
          <a:effectLst>
            <a:softEdge rad="112500"/>
          </a:effectLst>
        </p:spPr>
      </p:pic>
      <p:pic>
        <p:nvPicPr>
          <p:cNvPr id="7" name="Picture 6" descr="A sign with a banner on it&#10;&#10;Description automatically generated">
            <a:extLst>
              <a:ext uri="{FF2B5EF4-FFF2-40B4-BE49-F238E27FC236}">
                <a16:creationId xmlns:a16="http://schemas.microsoft.com/office/drawing/2014/main" id="{AF2148C3-8966-917D-85FF-509A1762C6A4}"/>
              </a:ext>
            </a:extLst>
          </p:cNvPr>
          <p:cNvPicPr>
            <a:picLocks noChangeAspect="1"/>
          </p:cNvPicPr>
          <p:nvPr/>
        </p:nvPicPr>
        <p:blipFill rotWithShape="1">
          <a:blip r:embed="rId5"/>
          <a:srcRect l="9948" t="27245" r="5250" b="15701"/>
          <a:stretch/>
        </p:blipFill>
        <p:spPr>
          <a:xfrm>
            <a:off x="259916" y="186207"/>
            <a:ext cx="5169529" cy="2608530"/>
          </a:xfrm>
          <a:prstGeom prst="rect">
            <a:avLst/>
          </a:prstGeom>
          <a:ln>
            <a:noFill/>
          </a:ln>
          <a:effectLst>
            <a:softEdge rad="112500"/>
          </a:effectLst>
        </p:spPr>
      </p:pic>
      <p:pic>
        <p:nvPicPr>
          <p:cNvPr id="9" name="Picture 8" descr="A sign with flags in front of it&#10;&#10;Description automatically generated">
            <a:extLst>
              <a:ext uri="{FF2B5EF4-FFF2-40B4-BE49-F238E27FC236}">
                <a16:creationId xmlns:a16="http://schemas.microsoft.com/office/drawing/2014/main" id="{A4FB185D-0205-35E4-6CE4-48997FABECC5}"/>
              </a:ext>
            </a:extLst>
          </p:cNvPr>
          <p:cNvPicPr>
            <a:picLocks noChangeAspect="1"/>
          </p:cNvPicPr>
          <p:nvPr/>
        </p:nvPicPr>
        <p:blipFill>
          <a:blip r:embed="rId6"/>
          <a:stretch>
            <a:fillRect/>
          </a:stretch>
        </p:blipFill>
        <p:spPr>
          <a:xfrm>
            <a:off x="6169526" y="4201373"/>
            <a:ext cx="3048000" cy="2286000"/>
          </a:xfrm>
          <a:prstGeom prst="rect">
            <a:avLst/>
          </a:prstGeom>
          <a:ln>
            <a:noFill/>
          </a:ln>
          <a:effectLst>
            <a:softEdge rad="112500"/>
          </a:effectLst>
        </p:spPr>
      </p:pic>
      <p:sp>
        <p:nvSpPr>
          <p:cNvPr id="10" name="Google Shape;737;g1583d6efcf7_0_89">
            <a:extLst>
              <a:ext uri="{FF2B5EF4-FFF2-40B4-BE49-F238E27FC236}">
                <a16:creationId xmlns:a16="http://schemas.microsoft.com/office/drawing/2014/main" id="{092C6A15-70C1-B7A9-6FAB-AE137870DEDA}"/>
              </a:ext>
            </a:extLst>
          </p:cNvPr>
          <p:cNvSpPr txBox="1">
            <a:spLocks/>
          </p:cNvSpPr>
          <p:nvPr/>
        </p:nvSpPr>
        <p:spPr>
          <a:xfrm>
            <a:off x="7388726" y="828991"/>
            <a:ext cx="3657600" cy="2194500"/>
          </a:xfrm>
          <a:prstGeom prst="rect">
            <a:avLst/>
          </a:prstGeom>
          <a:noFill/>
          <a:ln>
            <a:noFill/>
          </a:ln>
        </p:spPr>
        <p:txBody>
          <a:bodyPr spcFirstLastPara="1" vert="horz" wrap="square" lIns="91425" tIns="45700" rIns="91425" bIns="45700" rtlCol="0" anchor="b" anchorCtr="0">
            <a:norm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r>
              <a:rPr lang="en-US" dirty="0">
                <a:solidFill>
                  <a:schemeClr val="accent2">
                    <a:lumMod val="75000"/>
                  </a:schemeClr>
                </a:solidFill>
              </a:rPr>
              <a:t>#7 </a:t>
            </a:r>
          </a:p>
          <a:p>
            <a:r>
              <a:rPr lang="en-US" dirty="0">
                <a:solidFill>
                  <a:schemeClr val="accent2">
                    <a:lumMod val="75000"/>
                  </a:schemeClr>
                </a:solidFill>
              </a:rPr>
              <a:t>Fourth of July Decorations</a:t>
            </a:r>
          </a:p>
        </p:txBody>
      </p:sp>
    </p:spTree>
    <p:extLst>
      <p:ext uri="{BB962C8B-B14F-4D97-AF65-F5344CB8AC3E}">
        <p14:creationId xmlns:p14="http://schemas.microsoft.com/office/powerpoint/2010/main" val="68515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7" name="Google Shape;737;g1583d6efcf7_0_89"/>
          <p:cNvSpPr txBox="1">
            <a:spLocks noGrp="1"/>
          </p:cNvSpPr>
          <p:nvPr>
            <p:ph type="title"/>
          </p:nvPr>
        </p:nvSpPr>
        <p:spPr>
          <a:xfrm>
            <a:off x="7909560" y="576072"/>
            <a:ext cx="3657600" cy="130704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#8 Neighborhood Yard </a:t>
            </a:r>
            <a:r>
              <a:rPr lang="en-US" dirty="0"/>
              <a:t>Sale</a:t>
            </a:r>
            <a:endParaRPr dirty="0"/>
          </a:p>
        </p:txBody>
      </p:sp>
      <p:sp>
        <p:nvSpPr>
          <p:cNvPr id="738" name="Google Shape;738;g1583d6efcf7_0_89"/>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26</a:t>
            </a:fld>
            <a:endParaRPr/>
          </a:p>
        </p:txBody>
      </p:sp>
      <p:pic>
        <p:nvPicPr>
          <p:cNvPr id="2" name="Google Shape;658;g1583d6efcf7_0_64">
            <a:extLst>
              <a:ext uri="{FF2B5EF4-FFF2-40B4-BE49-F238E27FC236}">
                <a16:creationId xmlns:a16="http://schemas.microsoft.com/office/drawing/2014/main" id="{A3943283-5744-5E85-96AC-2A84CBC304E5}"/>
              </a:ext>
            </a:extLst>
          </p:cNvPr>
          <p:cNvPicPr preferRelativeResize="0"/>
          <p:nvPr/>
        </p:nvPicPr>
        <p:blipFill>
          <a:blip r:embed="rId3">
            <a:alphaModFix/>
          </a:blip>
          <a:stretch>
            <a:fillRect/>
          </a:stretch>
        </p:blipFill>
        <p:spPr>
          <a:xfrm rot="-551852">
            <a:off x="1076421" y="1257502"/>
            <a:ext cx="5252895" cy="3922485"/>
          </a:xfrm>
          <a:prstGeom prst="rect">
            <a:avLst/>
          </a:prstGeom>
          <a:noFill/>
          <a:ln>
            <a:noFill/>
          </a:ln>
          <a:effectLst>
            <a:outerShdw blurRad="414338" dist="161925" dir="5400000" algn="bl" rotWithShape="0">
              <a:srgbClr val="0B5394">
                <a:alpha val="50000"/>
              </a:srgbClr>
            </a:outerShdw>
          </a:effectLst>
        </p:spPr>
      </p:pic>
      <p:pic>
        <p:nvPicPr>
          <p:cNvPr id="4" name="Picture 3" descr="A white background with yellow and black text">
            <a:extLst>
              <a:ext uri="{FF2B5EF4-FFF2-40B4-BE49-F238E27FC236}">
                <a16:creationId xmlns:a16="http://schemas.microsoft.com/office/drawing/2014/main" id="{CEF5C6D9-4C4C-B221-031D-28781C5CB835}"/>
              </a:ext>
            </a:extLst>
          </p:cNvPr>
          <p:cNvPicPr>
            <a:picLocks noChangeAspect="1"/>
          </p:cNvPicPr>
          <p:nvPr/>
        </p:nvPicPr>
        <p:blipFill>
          <a:blip r:embed="rId4"/>
          <a:stretch>
            <a:fillRect/>
          </a:stretch>
        </p:blipFill>
        <p:spPr>
          <a:xfrm>
            <a:off x="6878776" y="2218022"/>
            <a:ext cx="4415470" cy="3924862"/>
          </a:xfrm>
          <a:prstGeom prst="rect">
            <a:avLst/>
          </a:prstGeom>
          <a:ln>
            <a:noFill/>
          </a:ln>
          <a:effectLst>
            <a:softEdge rad="112500"/>
          </a:effectLst>
        </p:spPr>
      </p:pic>
    </p:spTree>
    <p:extLst>
      <p:ext uri="{BB962C8B-B14F-4D97-AF65-F5344CB8AC3E}">
        <p14:creationId xmlns:p14="http://schemas.microsoft.com/office/powerpoint/2010/main" val="62827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6"/>
          <p:cNvSpPr txBox="1">
            <a:spLocks noGrp="1"/>
          </p:cNvSpPr>
          <p:nvPr>
            <p:ph type="title"/>
          </p:nvPr>
        </p:nvSpPr>
        <p:spPr>
          <a:xfrm>
            <a:off x="7167166" y="1128485"/>
            <a:ext cx="3657600" cy="1272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#9 Social Gatherings</a:t>
            </a:r>
            <a:endParaRPr dirty="0">
              <a:solidFill>
                <a:schemeClr val="accent2">
                  <a:lumMod val="75000"/>
                </a:schemeClr>
              </a:solidFill>
            </a:endParaRPr>
          </a:p>
        </p:txBody>
      </p:sp>
      <p:sp>
        <p:nvSpPr>
          <p:cNvPr id="744" name="Google Shape;744;p16"/>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
        <p:nvSpPr>
          <p:cNvPr id="745" name="Google Shape;745;p16"/>
          <p:cNvSpPr txBox="1">
            <a:spLocks noGrp="1"/>
          </p:cNvSpPr>
          <p:nvPr>
            <p:ph type="title" idx="4294967295"/>
          </p:nvPr>
        </p:nvSpPr>
        <p:spPr>
          <a:xfrm>
            <a:off x="7900657" y="3046586"/>
            <a:ext cx="3657600" cy="190817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ct val="108333"/>
              <a:buFont typeface="Arial"/>
              <a:buNone/>
            </a:pPr>
            <a:r>
              <a:rPr lang="en-US" sz="2400" i="1" dirty="0">
                <a:solidFill>
                  <a:schemeClr val="accent2">
                    <a:lumMod val="75000"/>
                  </a:schemeClr>
                </a:solidFill>
                <a:latin typeface="Times New Roman"/>
                <a:ea typeface="Times New Roman"/>
                <a:cs typeface="Times New Roman"/>
                <a:sym typeface="Times New Roman"/>
              </a:rPr>
              <a:t>Ice Cream Social</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Rock Painting</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Bocci Ball</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Corn Hole</a:t>
            </a:r>
            <a:br>
              <a:rPr lang="en-US" sz="2400" i="1" dirty="0">
                <a:solidFill>
                  <a:schemeClr val="accent2">
                    <a:lumMod val="75000"/>
                  </a:schemeClr>
                </a:solidFill>
                <a:latin typeface="Times New Roman"/>
                <a:ea typeface="Times New Roman"/>
                <a:cs typeface="Times New Roman"/>
                <a:sym typeface="Times New Roman"/>
              </a:rPr>
            </a:br>
            <a:r>
              <a:rPr lang="en-US" sz="2400" i="1" dirty="0">
                <a:solidFill>
                  <a:schemeClr val="accent2">
                    <a:lumMod val="75000"/>
                  </a:schemeClr>
                </a:solidFill>
                <a:latin typeface="Times New Roman"/>
                <a:ea typeface="Times New Roman"/>
                <a:cs typeface="Times New Roman"/>
                <a:sym typeface="Times New Roman"/>
              </a:rPr>
              <a:t>  Montana Golf </a:t>
            </a:r>
            <a:endParaRPr sz="2400" i="1" dirty="0">
              <a:solidFill>
                <a:schemeClr val="accent2">
                  <a:lumMod val="75000"/>
                </a:schemeClr>
              </a:solidFill>
              <a:latin typeface="Times New Roman"/>
              <a:ea typeface="Times New Roman"/>
              <a:cs typeface="Times New Roman"/>
              <a:sym typeface="Times New Roman"/>
            </a:endParaRPr>
          </a:p>
          <a:p>
            <a:pPr marL="0" lvl="0" indent="0" algn="l" rtl="0">
              <a:lnSpc>
                <a:spcPct val="90000"/>
              </a:lnSpc>
              <a:spcBef>
                <a:spcPts val="0"/>
              </a:spcBef>
              <a:spcAft>
                <a:spcPts val="0"/>
              </a:spcAft>
              <a:buClr>
                <a:schemeClr val="lt1"/>
              </a:buClr>
              <a:buSzPct val="108333"/>
              <a:buFont typeface="Arial"/>
              <a:buNone/>
            </a:pPr>
            <a:endParaRPr sz="2400" i="1" dirty="0">
              <a:latin typeface="Times New Roman"/>
              <a:ea typeface="Times New Roman"/>
              <a:cs typeface="Times New Roman"/>
              <a:sym typeface="Times New Roman"/>
            </a:endParaRPr>
          </a:p>
        </p:txBody>
      </p:sp>
      <p:pic>
        <p:nvPicPr>
          <p:cNvPr id="3" name="Picture 2" descr="A group of people standing next to a table with items on it&#10;&#10;Description automatically generated">
            <a:extLst>
              <a:ext uri="{FF2B5EF4-FFF2-40B4-BE49-F238E27FC236}">
                <a16:creationId xmlns:a16="http://schemas.microsoft.com/office/drawing/2014/main" id="{DB04BCC0-CD62-B3AD-21D6-6927F5D88420}"/>
              </a:ext>
            </a:extLst>
          </p:cNvPr>
          <p:cNvPicPr>
            <a:picLocks noChangeAspect="1"/>
          </p:cNvPicPr>
          <p:nvPr/>
        </p:nvPicPr>
        <p:blipFill>
          <a:blip r:embed="rId3"/>
          <a:stretch>
            <a:fillRect/>
          </a:stretch>
        </p:blipFill>
        <p:spPr>
          <a:xfrm rot="5400000">
            <a:off x="2750099" y="1032696"/>
            <a:ext cx="4589253" cy="3441940"/>
          </a:xfrm>
          <a:prstGeom prst="rect">
            <a:avLst/>
          </a:prstGeom>
          <a:ln>
            <a:noFill/>
          </a:ln>
          <a:effectLst>
            <a:outerShdw blurRad="292100" dist="139700" dir="2700000" algn="tl" rotWithShape="0">
              <a:srgbClr val="333333">
                <a:alpha val="65000"/>
              </a:srgbClr>
            </a:outerShdw>
          </a:effectLst>
        </p:spPr>
      </p:pic>
      <p:pic>
        <p:nvPicPr>
          <p:cNvPr id="7" name="Picture 6" descr="A group of people standing at a table&#10;&#10;Description automatically generated">
            <a:extLst>
              <a:ext uri="{FF2B5EF4-FFF2-40B4-BE49-F238E27FC236}">
                <a16:creationId xmlns:a16="http://schemas.microsoft.com/office/drawing/2014/main" id="{19DDB49A-69C6-DB00-4C7A-849CEF01799A}"/>
              </a:ext>
            </a:extLst>
          </p:cNvPr>
          <p:cNvPicPr>
            <a:picLocks noChangeAspect="1"/>
          </p:cNvPicPr>
          <p:nvPr/>
        </p:nvPicPr>
        <p:blipFill>
          <a:blip r:embed="rId4"/>
          <a:stretch>
            <a:fillRect/>
          </a:stretch>
        </p:blipFill>
        <p:spPr>
          <a:xfrm rot="5400000">
            <a:off x="-110550" y="679515"/>
            <a:ext cx="4589253" cy="3441940"/>
          </a:xfrm>
          <a:prstGeom prst="rect">
            <a:avLst/>
          </a:prstGeom>
          <a:ln>
            <a:noFill/>
          </a:ln>
          <a:effectLst>
            <a:softEdge rad="112500"/>
          </a:effectLst>
        </p:spPr>
      </p:pic>
      <p:pic>
        <p:nvPicPr>
          <p:cNvPr id="8" name="Picture 7" descr="A group of signs on a sidewalk">
            <a:extLst>
              <a:ext uri="{FF2B5EF4-FFF2-40B4-BE49-F238E27FC236}">
                <a16:creationId xmlns:a16="http://schemas.microsoft.com/office/drawing/2014/main" id="{193C6410-1207-F898-21EC-4A47A1E620F9}"/>
              </a:ext>
            </a:extLst>
          </p:cNvPr>
          <p:cNvPicPr>
            <a:picLocks noChangeAspect="1"/>
          </p:cNvPicPr>
          <p:nvPr/>
        </p:nvPicPr>
        <p:blipFill rotWithShape="1">
          <a:blip r:embed="rId5"/>
          <a:srcRect l="33082" t="30890" r="34921" b="52301"/>
          <a:stretch/>
        </p:blipFill>
        <p:spPr>
          <a:xfrm rot="20660060">
            <a:off x="4714631" y="3873672"/>
            <a:ext cx="3644763" cy="2552845"/>
          </a:xfrm>
          <a:prstGeom prst="rect">
            <a:avLst/>
          </a:prstGeom>
          <a:ln>
            <a:noFill/>
          </a:ln>
          <a:effectLst>
            <a:softEdge rad="112500"/>
          </a:effectLst>
        </p:spPr>
      </p:pic>
      <p:pic>
        <p:nvPicPr>
          <p:cNvPr id="5" name="Picture 4" descr="A group of people standing around a table&#10;&#10;Description automatically generated">
            <a:extLst>
              <a:ext uri="{FF2B5EF4-FFF2-40B4-BE49-F238E27FC236}">
                <a16:creationId xmlns:a16="http://schemas.microsoft.com/office/drawing/2014/main" id="{D738A096-77BA-A60B-2DAF-5D0DFFAABC4D}"/>
              </a:ext>
            </a:extLst>
          </p:cNvPr>
          <p:cNvPicPr>
            <a:picLocks noChangeAspect="1"/>
          </p:cNvPicPr>
          <p:nvPr/>
        </p:nvPicPr>
        <p:blipFill rotWithShape="1">
          <a:blip r:embed="rId6"/>
          <a:srcRect l="6652" r="35975"/>
          <a:stretch/>
        </p:blipFill>
        <p:spPr>
          <a:xfrm rot="5400000">
            <a:off x="1400200" y="3483977"/>
            <a:ext cx="2632983" cy="344194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7112855" y="1599113"/>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#10 </a:t>
            </a:r>
            <a:br>
              <a:rPr lang="en-US" dirty="0">
                <a:solidFill>
                  <a:schemeClr val="accent2">
                    <a:lumMod val="75000"/>
                  </a:schemeClr>
                </a:solidFill>
              </a:rPr>
            </a:br>
            <a:r>
              <a:rPr lang="en-US" dirty="0">
                <a:solidFill>
                  <a:schemeClr val="accent2">
                    <a:lumMod val="75000"/>
                  </a:schemeClr>
                </a:solidFill>
              </a:rPr>
              <a:t>Board and </a:t>
            </a:r>
            <a:br>
              <a:rPr lang="en-US" dirty="0">
                <a:solidFill>
                  <a:schemeClr val="accent2">
                    <a:lumMod val="75000"/>
                  </a:schemeClr>
                </a:solidFill>
              </a:rPr>
            </a:br>
            <a:r>
              <a:rPr lang="en-US" dirty="0">
                <a:solidFill>
                  <a:schemeClr val="accent2">
                    <a:lumMod val="75000"/>
                  </a:schemeClr>
                </a:solidFill>
              </a:rPr>
              <a:t>Committee Training</a:t>
            </a:r>
            <a:endParaRPr dirty="0">
              <a:solidFill>
                <a:schemeClr val="accent2">
                  <a:lumMod val="75000"/>
                </a:schemeClr>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pic>
        <p:nvPicPr>
          <p:cNvPr id="755" name="Google Shape;755;g1583d6efcf7_0_155"/>
          <p:cNvPicPr preferRelativeResize="0"/>
          <p:nvPr/>
        </p:nvPicPr>
        <p:blipFill>
          <a:blip r:embed="rId3">
            <a:alphaModFix/>
          </a:blip>
          <a:stretch>
            <a:fillRect/>
          </a:stretch>
        </p:blipFill>
        <p:spPr>
          <a:xfrm>
            <a:off x="758750" y="832503"/>
            <a:ext cx="5918775" cy="4794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DE628FE-6AE1-EAEE-6FB2-439CB7C1B2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sp>
        <p:nvSpPr>
          <p:cNvPr id="6" name="Google Shape;743;p16">
            <a:extLst>
              <a:ext uri="{FF2B5EF4-FFF2-40B4-BE49-F238E27FC236}">
                <a16:creationId xmlns:a16="http://schemas.microsoft.com/office/drawing/2014/main" id="{D390873A-4C16-9993-1D05-49D628B34D25}"/>
              </a:ext>
            </a:extLst>
          </p:cNvPr>
          <p:cNvSpPr txBox="1">
            <a:spLocks noGrp="1"/>
          </p:cNvSpPr>
          <p:nvPr>
            <p:ph type="title"/>
          </p:nvPr>
        </p:nvSpPr>
        <p:spPr>
          <a:xfrm>
            <a:off x="2955894" y="301450"/>
            <a:ext cx="4344253" cy="1272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#10 Neighborhoods Matter</a:t>
            </a:r>
            <a:endParaRPr dirty="0">
              <a:solidFill>
                <a:schemeClr val="accent2">
                  <a:lumMod val="75000"/>
                </a:schemeClr>
              </a:solidFill>
            </a:endParaRPr>
          </a:p>
        </p:txBody>
      </p:sp>
      <p:sp>
        <p:nvSpPr>
          <p:cNvPr id="7" name="Google Shape;721;g1583d6efcf7_0_149">
            <a:extLst>
              <a:ext uri="{FF2B5EF4-FFF2-40B4-BE49-F238E27FC236}">
                <a16:creationId xmlns:a16="http://schemas.microsoft.com/office/drawing/2014/main" id="{386F9931-4C0A-7C65-8B3B-93F3E5532DEB}"/>
              </a:ext>
            </a:extLst>
          </p:cNvPr>
          <p:cNvSpPr txBox="1">
            <a:spLocks/>
          </p:cNvSpPr>
          <p:nvPr/>
        </p:nvSpPr>
        <p:spPr>
          <a:xfrm>
            <a:off x="898359" y="3623399"/>
            <a:ext cx="8459324" cy="2720419"/>
          </a:xfrm>
          <a:prstGeom prst="rect">
            <a:avLst/>
          </a:prstGeom>
          <a:noFill/>
          <a:ln>
            <a:noFill/>
          </a:ln>
        </p:spPr>
        <p:txBody>
          <a:bodyPr spcFirstLastPara="1" vert="horz" wrap="square" lIns="91425" tIns="45700" rIns="91425" bIns="45700" rtlCol="0" anchor="b" anchorCtr="0">
            <a:normAutofit fontScale="25000" lnSpcReduction="20000"/>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marL="463550">
              <a:lnSpc>
                <a:spcPct val="120000"/>
              </a:lnSpc>
            </a:pPr>
            <a:br>
              <a:rPr lang="en-US" sz="8000" dirty="0">
                <a:solidFill>
                  <a:schemeClr val="accent2">
                    <a:lumMod val="75000"/>
                  </a:schemeClr>
                </a:solidFill>
              </a:rPr>
            </a:br>
            <a:r>
              <a:rPr lang="en-US" sz="6400" dirty="0">
                <a:solidFill>
                  <a:schemeClr val="accent2">
                    <a:lumMod val="75000"/>
                  </a:schemeClr>
                </a:solidFill>
              </a:rPr>
              <a:t>The stormwater retention areas aka as parks in our neighborhood are not dog parks.  Animals should be leashed and cleaned up after according to city ordinances.  Complaint concerning animals should be directed to Animal Control, not Board Members.</a:t>
            </a:r>
          </a:p>
          <a:p>
            <a:pPr marL="514350" indent="-514350">
              <a:lnSpc>
                <a:spcPct val="120000"/>
              </a:lnSpc>
              <a:buAutoNum type="alphaLcPeriod"/>
            </a:pPr>
            <a:endParaRPr lang="en-US" sz="6400" dirty="0">
              <a:solidFill>
                <a:schemeClr val="accent2">
                  <a:lumMod val="75000"/>
                </a:schemeClr>
              </a:solidFill>
            </a:endParaRPr>
          </a:p>
          <a:p>
            <a:pPr marL="514350" indent="-514350">
              <a:lnSpc>
                <a:spcPct val="120000"/>
              </a:lnSpc>
              <a:buAutoNum type="alphaLcPeriod"/>
            </a:pPr>
            <a:r>
              <a:rPr lang="en-US" sz="6400" dirty="0">
                <a:solidFill>
                  <a:schemeClr val="accent2">
                    <a:lumMod val="75000"/>
                  </a:schemeClr>
                </a:solidFill>
              </a:rPr>
              <a:t>Speeding cars have become an issue on some of our streets so the City of Idaho Falls has placed electric speed sign near the bridge on Hickory to raise awareness.</a:t>
            </a:r>
            <a:br>
              <a:rPr lang="en-US" sz="6400" dirty="0">
                <a:solidFill>
                  <a:schemeClr val="accent2">
                    <a:lumMod val="75000"/>
                  </a:schemeClr>
                </a:solidFill>
              </a:rPr>
            </a:br>
            <a:endParaRPr lang="en-US" sz="6400" dirty="0">
              <a:solidFill>
                <a:schemeClr val="accent2">
                  <a:lumMod val="75000"/>
                </a:schemeClr>
              </a:solidFill>
            </a:endParaRPr>
          </a:p>
          <a:p>
            <a:pPr marL="514350" indent="-514350">
              <a:lnSpc>
                <a:spcPct val="120000"/>
              </a:lnSpc>
              <a:buAutoNum type="alphaLcPeriod"/>
            </a:pPr>
            <a:r>
              <a:rPr lang="en-US" sz="6400" dirty="0">
                <a:solidFill>
                  <a:schemeClr val="accent2">
                    <a:lumMod val="75000"/>
                  </a:schemeClr>
                </a:solidFill>
              </a:rPr>
              <a:t>It has been suggested that we work with the city to have some kind of walkway to the playground area from the street.  That is under consideration.</a:t>
            </a:r>
          </a:p>
          <a:p>
            <a:pPr marL="514350" indent="-514350">
              <a:lnSpc>
                <a:spcPct val="120000"/>
              </a:lnSpc>
              <a:buAutoNum type="alphaLcPeriod"/>
            </a:pPr>
            <a:endParaRPr lang="en-US" sz="6400" dirty="0">
              <a:solidFill>
                <a:schemeClr val="accent2">
                  <a:lumMod val="75000"/>
                </a:schemeClr>
              </a:solidFill>
            </a:endParaRPr>
          </a:p>
          <a:p>
            <a:pPr marL="514350" indent="-514350">
              <a:lnSpc>
                <a:spcPct val="120000"/>
              </a:lnSpc>
              <a:buAutoNum type="alphaLcPeriod"/>
            </a:pPr>
            <a:r>
              <a:rPr lang="en-US" sz="6400" dirty="0">
                <a:solidFill>
                  <a:schemeClr val="accent2">
                    <a:lumMod val="75000"/>
                  </a:schemeClr>
                </a:solidFill>
              </a:rPr>
              <a:t>Ad “DEAD END” sign is going to be place near the end of Burgundy, where it meets up with Tuscany.  This will hopefully reduce some of the nuisance traffic in that area.</a:t>
            </a:r>
          </a:p>
          <a:p>
            <a:pPr marL="514350" indent="-514350">
              <a:lnSpc>
                <a:spcPct val="120000"/>
              </a:lnSpc>
              <a:buAutoNum type="alphaLcPeriod"/>
            </a:pPr>
            <a:endParaRPr lang="en-US" sz="6400" dirty="0">
              <a:solidFill>
                <a:schemeClr val="accent2">
                  <a:lumMod val="75000"/>
                </a:schemeClr>
              </a:solidFill>
            </a:endParaRPr>
          </a:p>
          <a:p>
            <a:pPr marL="514350" indent="-514350" algn="ctr">
              <a:lnSpc>
                <a:spcPct val="120000"/>
              </a:lnSpc>
              <a:buAutoNum type="alphaLcPeriod"/>
            </a:pPr>
            <a:r>
              <a:rPr lang="en-US" sz="6400" b="1" dirty="0">
                <a:solidFill>
                  <a:schemeClr val="accent2">
                    <a:lumMod val="75000"/>
                  </a:schemeClr>
                </a:solidFill>
              </a:rPr>
              <a:t>IF SOMETHING HAPPENS THAT CONCERNS YOU, </a:t>
            </a:r>
          </a:p>
          <a:p>
            <a:pPr marL="514350" indent="-514350" algn="ctr">
              <a:lnSpc>
                <a:spcPct val="120000"/>
              </a:lnSpc>
              <a:buAutoNum type="alphaLcPeriod"/>
            </a:pPr>
            <a:r>
              <a:rPr lang="en-US" sz="6400" b="1" dirty="0">
                <a:solidFill>
                  <a:schemeClr val="accent2">
                    <a:lumMod val="75000"/>
                  </a:schemeClr>
                </a:solidFill>
              </a:rPr>
              <a:t>CALL THE POLICE OR FIRE DEPARTNMENT.</a:t>
            </a:r>
            <a:br>
              <a:rPr lang="en-US" sz="6400" dirty="0">
                <a:solidFill>
                  <a:schemeClr val="accent2">
                    <a:lumMod val="75000"/>
                  </a:schemeClr>
                </a:solidFill>
              </a:rPr>
            </a:br>
            <a:br>
              <a:rPr lang="en-US" sz="6400" dirty="0">
                <a:solidFill>
                  <a:schemeClr val="accent2">
                    <a:lumMod val="75000"/>
                  </a:schemeClr>
                </a:solidFill>
              </a:rPr>
            </a:br>
            <a:endParaRPr lang="en-US" sz="6400" dirty="0">
              <a:solidFill>
                <a:schemeClr val="accent2">
                  <a:lumMod val="75000"/>
                </a:schemeClr>
              </a:solidFill>
            </a:endParaRPr>
          </a:p>
        </p:txBody>
      </p:sp>
    </p:spTree>
    <p:extLst>
      <p:ext uri="{BB962C8B-B14F-4D97-AF65-F5344CB8AC3E}">
        <p14:creationId xmlns:p14="http://schemas.microsoft.com/office/powerpoint/2010/main" val="310147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
          <p:cNvSpPr txBox="1">
            <a:spLocks noGrp="1"/>
          </p:cNvSpPr>
          <p:nvPr>
            <p:ph type="title"/>
          </p:nvPr>
        </p:nvSpPr>
        <p:spPr>
          <a:xfrm>
            <a:off x="1185875" y="421727"/>
            <a:ext cx="9601200" cy="493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dirty="0">
                <a:solidFill>
                  <a:srgbClr val="1155CC"/>
                </a:solidFill>
              </a:rPr>
              <a:t>2022 Annual Meeting Agenda</a:t>
            </a:r>
            <a:endParaRPr dirty="0">
              <a:solidFill>
                <a:srgbClr val="1155CC"/>
              </a:solidFill>
            </a:endParaRPr>
          </a:p>
        </p:txBody>
      </p:sp>
      <p:sp>
        <p:nvSpPr>
          <p:cNvPr id="526" name="Google Shape;526;p2"/>
          <p:cNvSpPr txBox="1">
            <a:spLocks noGrp="1"/>
          </p:cNvSpPr>
          <p:nvPr>
            <p:ph idx="1"/>
          </p:nvPr>
        </p:nvSpPr>
        <p:spPr>
          <a:xfrm>
            <a:off x="1295400" y="915525"/>
            <a:ext cx="9601200" cy="5275200"/>
          </a:xfrm>
          <a:prstGeom prst="rect">
            <a:avLst/>
          </a:prstGeom>
          <a:noFill/>
          <a:ln>
            <a:noFill/>
          </a:ln>
        </p:spPr>
        <p:txBody>
          <a:bodyPr spcFirstLastPara="1" wrap="square" lIns="91425" tIns="45700" rIns="91425" bIns="45700" anchor="t" anchorCtr="0">
            <a:noAutofit/>
          </a:bodyPr>
          <a:lstStyle/>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Call Meeting to Order</a:t>
            </a:r>
            <a:endParaRPr sz="1650" dirty="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Establish Quorum &amp; Proof of Notice</a:t>
            </a:r>
            <a:endParaRPr sz="1650" dirty="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Minutes of 2022 Annual Meeting</a:t>
            </a:r>
            <a:endParaRPr sz="1650" dirty="0">
              <a:latin typeface="Times New Roman"/>
              <a:ea typeface="Times New Roman"/>
              <a:cs typeface="Times New Roman"/>
              <a:sym typeface="Times New Roman"/>
            </a:endParaRPr>
          </a:p>
          <a:p>
            <a:pPr marL="231775" indent="-231775">
              <a:lnSpc>
                <a:spcPct val="115000"/>
              </a:lnSpc>
              <a:spcBef>
                <a:spcPts val="0"/>
              </a:spcBef>
              <a:buSzPts val="1650"/>
              <a:buFont typeface="Times New Roman"/>
              <a:buChar char="▪"/>
            </a:pPr>
            <a:r>
              <a:rPr lang="en-US" sz="1850" dirty="0">
                <a:latin typeface="Times New Roman"/>
                <a:ea typeface="Times New Roman"/>
                <a:cs typeface="Times New Roman"/>
                <a:sym typeface="Times New Roman"/>
              </a:rPr>
              <a:t>Introduction of Board Members</a:t>
            </a:r>
          </a:p>
          <a:p>
            <a:pPr marL="231775" indent="-231775">
              <a:lnSpc>
                <a:spcPct val="115000"/>
              </a:lnSpc>
              <a:spcBef>
                <a:spcPts val="0"/>
              </a:spcBef>
              <a:buSzPts val="1650"/>
              <a:buFont typeface="Times New Roman"/>
              <a:buChar char="▪"/>
            </a:pPr>
            <a:r>
              <a:rPr lang="en-US" sz="1850" dirty="0">
                <a:latin typeface="Times New Roman"/>
                <a:ea typeface="Times New Roman"/>
                <a:cs typeface="Times New Roman"/>
                <a:sym typeface="Times New Roman"/>
              </a:rPr>
              <a:t>Treasurer’s Report</a:t>
            </a:r>
          </a:p>
          <a:p>
            <a:pPr marL="231775" indent="-231775">
              <a:lnSpc>
                <a:spcPct val="115000"/>
              </a:lnSpc>
              <a:spcBef>
                <a:spcPts val="0"/>
              </a:spcBef>
              <a:buSzPts val="1650"/>
              <a:buFont typeface="Times New Roman"/>
              <a:buChar char="▪"/>
            </a:pPr>
            <a:r>
              <a:rPr lang="en-US" sz="1850" dirty="0">
                <a:latin typeface="Times New Roman"/>
                <a:ea typeface="Times New Roman"/>
                <a:cs typeface="Times New Roman"/>
                <a:sym typeface="Times New Roman"/>
              </a:rPr>
              <a:t>Audit Report</a:t>
            </a:r>
          </a:p>
          <a:p>
            <a:pPr marL="231775" indent="-231775">
              <a:lnSpc>
                <a:spcPct val="115000"/>
              </a:lnSpc>
              <a:spcBef>
                <a:spcPts val="0"/>
              </a:spcBef>
              <a:buSzPts val="1650"/>
              <a:buFont typeface="Times New Roman"/>
              <a:buChar char="▪"/>
            </a:pPr>
            <a:r>
              <a:rPr lang="en-US" sz="1850" dirty="0">
                <a:latin typeface="Times New Roman"/>
                <a:ea typeface="Times New Roman"/>
                <a:cs typeface="Times New Roman"/>
                <a:sym typeface="Times New Roman"/>
              </a:rPr>
              <a:t>2023Accomplishments</a:t>
            </a:r>
            <a:endParaRPr sz="1850" dirty="0">
              <a:latin typeface="Times New Roman"/>
              <a:ea typeface="Times New Roman"/>
              <a:cs typeface="Times New Roman"/>
              <a:sym typeface="Times New Roman"/>
            </a:endParaRPr>
          </a:p>
          <a:p>
            <a:pPr marL="231775" indent="-231775">
              <a:lnSpc>
                <a:spcPct val="115000"/>
              </a:lnSpc>
              <a:spcBef>
                <a:spcPts val="0"/>
              </a:spcBef>
              <a:buSzPts val="1650"/>
              <a:buFont typeface="Times New Roman"/>
              <a:buChar char="▪"/>
            </a:pPr>
            <a:r>
              <a:rPr lang="en-US" sz="1850" dirty="0">
                <a:latin typeface="Times New Roman"/>
                <a:ea typeface="Times New Roman"/>
                <a:cs typeface="Times New Roman"/>
                <a:sym typeface="Times New Roman"/>
              </a:rPr>
              <a:t>Penalties &amp; Fines Policy</a:t>
            </a:r>
          </a:p>
          <a:p>
            <a:pPr marL="231775" indent="-231775">
              <a:lnSpc>
                <a:spcPct val="115000"/>
              </a:lnSpc>
              <a:spcBef>
                <a:spcPts val="0"/>
              </a:spcBef>
              <a:buSzPts val="1495"/>
              <a:buFont typeface="Times New Roman"/>
              <a:buChar char="▪"/>
            </a:pPr>
            <a:r>
              <a:rPr lang="en-US" sz="1850" dirty="0">
                <a:latin typeface="Times New Roman"/>
                <a:ea typeface="Times New Roman"/>
                <a:cs typeface="Times New Roman"/>
                <a:sym typeface="Times New Roman"/>
              </a:rPr>
              <a:t>Website Submissions</a:t>
            </a:r>
          </a:p>
          <a:p>
            <a:pPr marL="231775" indent="-231775">
              <a:lnSpc>
                <a:spcPct val="115000"/>
              </a:lnSpc>
              <a:spcBef>
                <a:spcPts val="0"/>
              </a:spcBef>
              <a:buSzPts val="1495"/>
              <a:buFont typeface="Times New Roman"/>
              <a:buChar char="▪"/>
            </a:pPr>
            <a:r>
              <a:rPr lang="en-US" sz="1850" dirty="0">
                <a:latin typeface="Times New Roman"/>
                <a:ea typeface="Times New Roman"/>
                <a:cs typeface="Times New Roman"/>
                <a:sym typeface="Times New Roman"/>
              </a:rPr>
              <a:t>2024 Goals</a:t>
            </a: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Call for Questions/Input from Homeowners</a:t>
            </a:r>
            <a:endParaRPr sz="1650" dirty="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Introduction of Candidates, Write Candidates &amp; Nominations from the Floor</a:t>
            </a:r>
            <a:endParaRPr sz="1650" dirty="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Election of Board of Directors</a:t>
            </a:r>
            <a:endParaRPr sz="1650" dirty="0">
              <a:latin typeface="Times New Roman"/>
              <a:ea typeface="Times New Roman"/>
              <a:cs typeface="Times New Roman"/>
              <a:sym typeface="Times New Roman"/>
            </a:endParaRPr>
          </a:p>
          <a:p>
            <a:pPr marL="228600" lvl="0" indent="-206375" algn="l" rtl="0">
              <a:lnSpc>
                <a:spcPct val="115000"/>
              </a:lnSpc>
              <a:spcBef>
                <a:spcPts val="0"/>
              </a:spcBef>
              <a:spcAft>
                <a:spcPts val="0"/>
              </a:spcAft>
              <a:buClr>
                <a:srgbClr val="0B5394"/>
              </a:buClr>
              <a:buSzPts val="1650"/>
              <a:buFont typeface="Times New Roman"/>
              <a:buChar char="▪"/>
            </a:pPr>
            <a:r>
              <a:rPr lang="en-US" sz="1650" dirty="0">
                <a:latin typeface="Times New Roman"/>
                <a:ea typeface="Times New Roman"/>
                <a:cs typeface="Times New Roman"/>
                <a:sym typeface="Times New Roman"/>
              </a:rPr>
              <a:t>Volunteer Recruitment </a:t>
            </a:r>
            <a:endParaRPr sz="1650" dirty="0">
              <a:latin typeface="Times New Roman"/>
              <a:ea typeface="Times New Roman"/>
              <a:cs typeface="Times New Roman"/>
              <a:sym typeface="Times New Roman"/>
            </a:endParaRPr>
          </a:p>
          <a:p>
            <a:pPr marL="228600" lvl="0" indent="-196532" algn="l" rtl="0">
              <a:lnSpc>
                <a:spcPct val="115000"/>
              </a:lnSpc>
              <a:spcBef>
                <a:spcPts val="0"/>
              </a:spcBef>
              <a:spcAft>
                <a:spcPts val="0"/>
              </a:spcAft>
              <a:buClr>
                <a:srgbClr val="0B5394"/>
              </a:buClr>
              <a:buSzPts val="1495"/>
              <a:buFont typeface="Times New Roman"/>
              <a:buChar char="▪"/>
            </a:pPr>
            <a:r>
              <a:rPr lang="en-US" sz="1650" dirty="0">
                <a:latin typeface="Times New Roman"/>
                <a:ea typeface="Times New Roman"/>
                <a:cs typeface="Times New Roman"/>
                <a:sym typeface="Times New Roman"/>
              </a:rPr>
              <a:t>Election Results</a:t>
            </a:r>
            <a:endParaRPr sz="1650" dirty="0">
              <a:latin typeface="Times New Roman"/>
              <a:ea typeface="Times New Roman"/>
              <a:cs typeface="Times New Roman"/>
              <a:sym typeface="Times New Roman"/>
            </a:endParaRPr>
          </a:p>
          <a:p>
            <a:pPr marL="228600" lvl="0" indent="-196532" algn="l" rtl="0">
              <a:lnSpc>
                <a:spcPct val="115000"/>
              </a:lnSpc>
              <a:spcBef>
                <a:spcPts val="0"/>
              </a:spcBef>
              <a:spcAft>
                <a:spcPts val="0"/>
              </a:spcAft>
              <a:buClr>
                <a:srgbClr val="0B5394"/>
              </a:buClr>
              <a:buSzPts val="1495"/>
              <a:buFont typeface="Times New Roman"/>
              <a:buChar char="▪"/>
            </a:pPr>
            <a:r>
              <a:rPr lang="en-US" sz="1650" dirty="0">
                <a:latin typeface="Times New Roman"/>
                <a:ea typeface="Times New Roman"/>
                <a:cs typeface="Times New Roman"/>
                <a:sym typeface="Times New Roman"/>
              </a:rPr>
              <a:t>Adjourn Meeting</a:t>
            </a:r>
            <a:endParaRPr sz="1650" dirty="0">
              <a:latin typeface="Times New Roman"/>
              <a:ea typeface="Times New Roman"/>
              <a:cs typeface="Times New Roman"/>
              <a:sym typeface="Times New Roman"/>
            </a:endParaRPr>
          </a:p>
        </p:txBody>
      </p:sp>
      <p:sp>
        <p:nvSpPr>
          <p:cNvPr id="527" name="Google Shape;527;p2"/>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2" name="TextBox 1">
            <a:extLst>
              <a:ext uri="{FF2B5EF4-FFF2-40B4-BE49-F238E27FC236}">
                <a16:creationId xmlns:a16="http://schemas.microsoft.com/office/drawing/2014/main" id="{21076B60-ADCA-1DD6-FDBC-F6EA760E398D}"/>
              </a:ext>
            </a:extLst>
          </p:cNvPr>
          <p:cNvSpPr txBox="1"/>
          <p:nvPr/>
        </p:nvSpPr>
        <p:spPr>
          <a:xfrm>
            <a:off x="6623399" y="1744765"/>
            <a:ext cx="2650603" cy="738664"/>
          </a:xfrm>
          <a:prstGeom prst="rect">
            <a:avLst/>
          </a:prstGeom>
          <a:noFill/>
          <a:ln w="69850" cmpd="thickThin">
            <a:solidFill>
              <a:srgbClr val="729D51"/>
            </a:solidFill>
          </a:ln>
        </p:spPr>
        <p:txBody>
          <a:bodyPr wrap="square" rtlCol="0">
            <a:spAutoFit/>
          </a:bodyPr>
          <a:lstStyle/>
          <a:p>
            <a:r>
              <a:rPr lang="en-US" dirty="0"/>
              <a:t>Introduce Officer to Speak</a:t>
            </a:r>
          </a:p>
          <a:p>
            <a:r>
              <a:rPr lang="en-US" dirty="0"/>
              <a:t>to HOA concerning recent events and safety precautions.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4267200" y="-1664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#11</a:t>
            </a:r>
            <a:br>
              <a:rPr lang="en-US" dirty="0">
                <a:solidFill>
                  <a:schemeClr val="accent2">
                    <a:lumMod val="75000"/>
                  </a:schemeClr>
                </a:solidFill>
              </a:rPr>
            </a:br>
            <a:r>
              <a:rPr lang="en-US" dirty="0">
                <a:solidFill>
                  <a:schemeClr val="accent2">
                    <a:lumMod val="75000"/>
                  </a:schemeClr>
                </a:solidFill>
              </a:rPr>
              <a:t>Established Fines &amp; Penalties Policy</a:t>
            </a:r>
            <a:endParaRPr dirty="0">
              <a:solidFill>
                <a:schemeClr val="accent2">
                  <a:lumMod val="75000"/>
                </a:schemeClr>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30</a:t>
            </a:fld>
            <a:endParaRPr/>
          </a:p>
        </p:txBody>
      </p:sp>
      <p:sp>
        <p:nvSpPr>
          <p:cNvPr id="2" name="Google Shape;768;g1583d6efcf7_0_120">
            <a:extLst>
              <a:ext uri="{FF2B5EF4-FFF2-40B4-BE49-F238E27FC236}">
                <a16:creationId xmlns:a16="http://schemas.microsoft.com/office/drawing/2014/main" id="{8C5FFE1C-F221-6FD0-9559-44A691312348}"/>
              </a:ext>
            </a:extLst>
          </p:cNvPr>
          <p:cNvSpPr txBox="1"/>
          <p:nvPr/>
        </p:nvSpPr>
        <p:spPr>
          <a:xfrm>
            <a:off x="667697" y="2584093"/>
            <a:ext cx="8785828" cy="2769959"/>
          </a:xfrm>
          <a:prstGeom prst="rect">
            <a:avLst/>
          </a:prstGeom>
          <a:solidFill>
            <a:schemeClr val="accent1">
              <a:lumMod val="40000"/>
              <a:lumOff val="60000"/>
            </a:schemeClr>
          </a:solidFill>
          <a:ln>
            <a:noFill/>
          </a:ln>
        </p:spPr>
        <p:txBody>
          <a:bodyPr spcFirstLastPara="1" wrap="square" lIns="91425" tIns="91425" rIns="91425" bIns="91425" anchor="t" anchorCtr="0">
            <a:spAutoFit/>
          </a:bodyPr>
          <a:lstStyle/>
          <a:p>
            <a:pPr marL="457200" lvl="0" indent="-457200" algn="l" rtl="0">
              <a:lnSpc>
                <a:spcPct val="200000"/>
              </a:lnSpc>
              <a:spcBef>
                <a:spcPts val="0"/>
              </a:spcBef>
              <a:spcAft>
                <a:spcPts val="0"/>
              </a:spcAft>
              <a:buClr>
                <a:schemeClr val="lt1"/>
              </a:buClr>
              <a:buSzPts val="3600"/>
              <a:buFont typeface="Times New Roman"/>
              <a:buChar char="●"/>
            </a:pPr>
            <a:r>
              <a:rPr lang="en-US" sz="2800" dirty="0">
                <a:solidFill>
                  <a:schemeClr val="accent2">
                    <a:lumMod val="75000"/>
                  </a:schemeClr>
                </a:solidFill>
                <a:latin typeface="Times New Roman"/>
                <a:ea typeface="Times New Roman"/>
                <a:cs typeface="Times New Roman"/>
                <a:sym typeface="Times New Roman"/>
              </a:rPr>
              <a:t>The new Idaho Statute and our new Covenants, Conditions &amp; Restrictions now allow for the implementation of fines and penalties non-compliance.</a:t>
            </a:r>
            <a:endParaRPr sz="2800" dirty="0">
              <a:solidFill>
                <a:schemeClr val="accent2">
                  <a:lumMod val="75000"/>
                </a:schemeClr>
              </a:solidFill>
              <a:latin typeface="Times New Roman"/>
              <a:ea typeface="Times New Roman"/>
              <a:cs typeface="Times New Roman"/>
              <a:sym typeface="Times New Roman"/>
            </a:endParaRPr>
          </a:p>
        </p:txBody>
      </p:sp>
      <p:sp>
        <p:nvSpPr>
          <p:cNvPr id="3" name="Google Shape;770;g1583d6efcf7_0_120">
            <a:extLst>
              <a:ext uri="{FF2B5EF4-FFF2-40B4-BE49-F238E27FC236}">
                <a16:creationId xmlns:a16="http://schemas.microsoft.com/office/drawing/2014/main" id="{8BBD1D8C-485B-0AB4-870B-006852C6E6D9}"/>
              </a:ext>
            </a:extLst>
          </p:cNvPr>
          <p:cNvSpPr txBox="1">
            <a:spLocks/>
          </p:cNvSpPr>
          <p:nvPr/>
        </p:nvSpPr>
        <p:spPr>
          <a:xfrm>
            <a:off x="51255" y="5665945"/>
            <a:ext cx="10018713" cy="855662"/>
          </a:xfrm>
          <a:prstGeom prst="rect">
            <a:avLst/>
          </a:prstGeom>
          <a:noFill/>
          <a:ln>
            <a:noFill/>
          </a:ln>
        </p:spPr>
        <p:txBody>
          <a:bodyPr spcFirstLastPara="1" vert="horz" wrap="square" lIns="91425" tIns="45700" rIns="91425" bIns="45700" rtlCol="0" anchor="b"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Bef>
                <a:spcPts val="0"/>
              </a:spcBef>
              <a:buClr>
                <a:srgbClr val="A43E27"/>
              </a:buClr>
              <a:buSzPts val="2880"/>
              <a:buFont typeface="Arial"/>
              <a:buNone/>
            </a:pPr>
            <a:r>
              <a:rPr lang="en-US" sz="2180" i="1" dirty="0">
                <a:solidFill>
                  <a:schemeClr val="accent2">
                    <a:lumMod val="75000"/>
                  </a:schemeClr>
                </a:solidFill>
                <a:latin typeface="Times New Roman"/>
                <a:ea typeface="Times New Roman"/>
                <a:cs typeface="Times New Roman"/>
                <a:sym typeface="Times New Roman"/>
              </a:rPr>
              <a:t>The Idaho Homeowners’ Association Act went into effect July 2022.  </a:t>
            </a:r>
          </a:p>
          <a:p>
            <a:pPr algn="ctr">
              <a:lnSpc>
                <a:spcPct val="90000"/>
              </a:lnSpc>
              <a:spcBef>
                <a:spcPts val="0"/>
              </a:spcBef>
              <a:buClr>
                <a:srgbClr val="A43E27"/>
              </a:buClr>
              <a:buSzPts val="2880"/>
              <a:buFont typeface="Arial"/>
              <a:buNone/>
            </a:pPr>
            <a:r>
              <a:rPr lang="en-US" sz="2180" i="1" dirty="0">
                <a:solidFill>
                  <a:schemeClr val="accent2">
                    <a:lumMod val="75000"/>
                  </a:schemeClr>
                </a:solidFill>
                <a:latin typeface="Times New Roman"/>
                <a:ea typeface="Times New Roman"/>
                <a:cs typeface="Times New Roman"/>
                <a:sym typeface="Times New Roman"/>
              </a:rPr>
              <a:t>The Policy will keep us compliant with the new statutes</a:t>
            </a:r>
          </a:p>
        </p:txBody>
      </p:sp>
    </p:spTree>
    <p:extLst>
      <p:ext uri="{BB962C8B-B14F-4D97-AF65-F5344CB8AC3E}">
        <p14:creationId xmlns:p14="http://schemas.microsoft.com/office/powerpoint/2010/main" val="57393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BE461B9-2B63-8D76-A2FF-FA23387EF6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7" name="TextBox 6">
            <a:extLst>
              <a:ext uri="{FF2B5EF4-FFF2-40B4-BE49-F238E27FC236}">
                <a16:creationId xmlns:a16="http://schemas.microsoft.com/office/drawing/2014/main" id="{3410EDB7-A458-60F8-3A0D-5DB7DD0F8321}"/>
              </a:ext>
            </a:extLst>
          </p:cNvPr>
          <p:cNvSpPr txBox="1"/>
          <p:nvPr/>
        </p:nvSpPr>
        <p:spPr>
          <a:xfrm>
            <a:off x="785387" y="1496256"/>
            <a:ext cx="8485361" cy="3467616"/>
          </a:xfrm>
          <a:prstGeom prst="rect">
            <a:avLst/>
          </a:prstGeom>
          <a:noFill/>
        </p:spPr>
        <p:txBody>
          <a:bodyPr wrap="square">
            <a:spAutoFit/>
          </a:bodyPr>
          <a:lstStyle/>
          <a:p>
            <a:pPr rtl="0">
              <a:spcBef>
                <a:spcPts val="1600"/>
              </a:spcBef>
              <a:spcAft>
                <a:spcPts val="400"/>
              </a:spcAft>
            </a:pPr>
            <a:r>
              <a:rPr lang="en-US" sz="2000" b="0" i="0" u="none" strike="noStrike" dirty="0">
                <a:solidFill>
                  <a:srgbClr val="434343"/>
                </a:solidFill>
                <a:effectLst/>
                <a:latin typeface="Arial" panose="020B0604020202020204" pitchFamily="34" charset="0"/>
              </a:rPr>
              <a:t>Purpose:</a:t>
            </a:r>
            <a:endParaRPr lang="en-US" sz="1600" b="1" dirty="0">
              <a:effectLst/>
            </a:endParaRPr>
          </a:p>
          <a:p>
            <a:pPr rtl="0">
              <a:spcBef>
                <a:spcPts val="0"/>
              </a:spcBef>
              <a:spcAft>
                <a:spcPts val="0"/>
              </a:spcAft>
            </a:pPr>
            <a:r>
              <a:rPr lang="en-US" sz="2000" b="0" i="1" u="none" strike="noStrike" dirty="0">
                <a:solidFill>
                  <a:srgbClr val="000000"/>
                </a:solidFill>
                <a:effectLst/>
                <a:latin typeface="Arial" panose="020B0604020202020204" pitchFamily="34" charset="0"/>
              </a:rPr>
              <a:t>The purpose of this policy is to establish clear fines and penalties for homeowners within the Waterford community who fail to comply with the Article II of Covenants, Conditions, and Restrictions (CC&amp;R) established by the Waterford Homeowners' Association (HOA). These rules are essential for maintaining the aesthetic appeal, safety, and harmony of our neighborhood.</a:t>
            </a:r>
            <a:endParaRPr lang="en-US" sz="2000" b="0" dirty="0">
              <a:effectLst/>
            </a:endParaRPr>
          </a:p>
          <a:p>
            <a:pPr rtl="0">
              <a:spcBef>
                <a:spcPts val="0"/>
              </a:spcBef>
              <a:spcAft>
                <a:spcPts val="0"/>
              </a:spcAft>
            </a:pPr>
            <a:br>
              <a:rPr lang="en-US" sz="1600" b="0" dirty="0">
                <a:effectLst/>
              </a:rPr>
            </a:br>
            <a:r>
              <a:rPr lang="en-US" sz="1600" b="0" dirty="0">
                <a:effectLst/>
              </a:rPr>
              <a:t>Note: </a:t>
            </a:r>
            <a:r>
              <a:rPr lang="en-US" sz="1600" b="0" i="0" u="none" strike="noStrike" dirty="0">
                <a:solidFill>
                  <a:srgbClr val="000000"/>
                </a:solidFill>
                <a:effectLst/>
                <a:latin typeface="Arial" panose="020B0604020202020204" pitchFamily="34" charset="0"/>
              </a:rPr>
              <a:t>Fines of more than $25.00 imposed by the HOA as outlined in this Policy must have a majority vote of the Board of Directors. </a:t>
            </a:r>
            <a:endParaRPr lang="en-US" sz="1600" b="0" dirty="0">
              <a:effectLst/>
            </a:endParaRPr>
          </a:p>
          <a:p>
            <a:br>
              <a:rPr lang="en-US" dirty="0"/>
            </a:br>
            <a:endParaRPr lang="en-US" dirty="0"/>
          </a:p>
        </p:txBody>
      </p:sp>
    </p:spTree>
    <p:extLst>
      <p:ext uri="{BB962C8B-B14F-4D97-AF65-F5344CB8AC3E}">
        <p14:creationId xmlns:p14="http://schemas.microsoft.com/office/powerpoint/2010/main" val="6151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A37927-801F-5A30-CD1B-2DAD2D7037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sp>
        <p:nvSpPr>
          <p:cNvPr id="7" name="TextBox 6">
            <a:extLst>
              <a:ext uri="{FF2B5EF4-FFF2-40B4-BE49-F238E27FC236}">
                <a16:creationId xmlns:a16="http://schemas.microsoft.com/office/drawing/2014/main" id="{8790F75C-D740-7A49-70FD-F113501A96DC}"/>
              </a:ext>
            </a:extLst>
          </p:cNvPr>
          <p:cNvSpPr txBox="1"/>
          <p:nvPr/>
        </p:nvSpPr>
        <p:spPr>
          <a:xfrm>
            <a:off x="712364" y="741084"/>
            <a:ext cx="8546471" cy="5375831"/>
          </a:xfrm>
          <a:prstGeom prst="rect">
            <a:avLst/>
          </a:prstGeom>
          <a:noFill/>
        </p:spPr>
        <p:txBody>
          <a:bodyPr wrap="square">
            <a:spAutoFit/>
          </a:bodyPr>
          <a:lstStyle/>
          <a:p>
            <a:pPr rtl="0">
              <a:spcBef>
                <a:spcPts val="1600"/>
              </a:spcBef>
              <a:spcAft>
                <a:spcPts val="400"/>
              </a:spcAft>
            </a:pPr>
            <a:r>
              <a:rPr lang="en-US" sz="2000" b="1" i="0" u="none" strike="noStrike" dirty="0">
                <a:solidFill>
                  <a:srgbClr val="434343"/>
                </a:solidFill>
                <a:effectLst/>
                <a:latin typeface="Arial" panose="020B0604020202020204" pitchFamily="34" charset="0"/>
              </a:rPr>
              <a:t>1. Visible Parking:</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Parking of utility trailers, equipment, disabled vehicles, recreational vehicles (RVs), including but not limited to snowmobiles, ATV's, watercraft, camp trailers and similar vehicles, is strictly prohibited in the front of homeowner’s house or on the street, except under specific circumstances (i.e., construction, moving, etc.) with prior authorization and for a specific timeframe. RV trailers and campers may be parked in front of the property for less than 72 hours when in preparation for travel. Non-compliance with this rule, or if parked for more than 72 hours, will result in the following fines:</a:t>
            </a:r>
          </a:p>
          <a:p>
            <a:pPr rtl="0">
              <a:spcBef>
                <a:spcPts val="0"/>
              </a:spcBef>
              <a:spcAft>
                <a:spcPts val="0"/>
              </a:spcAft>
            </a:pPr>
            <a:endParaRPr lang="en-US" sz="2000" b="0" dirty="0">
              <a:effectLst/>
            </a:endParaRP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First Offense:</a:t>
            </a:r>
            <a:r>
              <a:rPr lang="en-US" sz="2000" b="0" i="0" u="none" strike="noStrike" dirty="0">
                <a:solidFill>
                  <a:srgbClr val="000000"/>
                </a:solidFill>
                <a:effectLst/>
                <a:latin typeface="Arial" panose="020B0604020202020204" pitchFamily="34" charset="0"/>
              </a:rPr>
              <a:t> Written warning and a fine of $25.00 per day.</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Second Offense or Failure to Move the Vehicle or Equipment as required in written warning:</a:t>
            </a:r>
            <a:r>
              <a:rPr lang="en-US" sz="2000" b="0" i="0" u="none" strike="noStrike" dirty="0">
                <a:solidFill>
                  <a:srgbClr val="000000"/>
                </a:solidFill>
                <a:effectLst/>
                <a:latin typeface="Arial" panose="020B0604020202020204" pitchFamily="34" charset="0"/>
              </a:rPr>
              <a:t> Fine of $100.00 and a mandatory HOA Review Meeting.</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Third Offense:</a:t>
            </a:r>
            <a:r>
              <a:rPr lang="en-US" sz="2000" b="0" i="0" u="none" strike="noStrike" dirty="0">
                <a:solidFill>
                  <a:srgbClr val="000000"/>
                </a:solidFill>
                <a:effectLst/>
                <a:latin typeface="Arial" panose="020B0604020202020204" pitchFamily="34" charset="0"/>
              </a:rPr>
              <a:t> Fine of $200.00, towing at owner's expense, and a mandatory HOA Review Meeting.</a:t>
            </a:r>
          </a:p>
        </p:txBody>
      </p:sp>
    </p:spTree>
    <p:extLst>
      <p:ext uri="{BB962C8B-B14F-4D97-AF65-F5344CB8AC3E}">
        <p14:creationId xmlns:p14="http://schemas.microsoft.com/office/powerpoint/2010/main" val="78095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9FBA8CC-6C33-77C9-8BE5-62B8C7DE2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sp>
        <p:nvSpPr>
          <p:cNvPr id="7" name="TextBox 6">
            <a:extLst>
              <a:ext uri="{FF2B5EF4-FFF2-40B4-BE49-F238E27FC236}">
                <a16:creationId xmlns:a16="http://schemas.microsoft.com/office/drawing/2014/main" id="{AB3235CF-4973-0F55-BA99-AEA70D6258E9}"/>
              </a:ext>
            </a:extLst>
          </p:cNvPr>
          <p:cNvSpPr txBox="1"/>
          <p:nvPr/>
        </p:nvSpPr>
        <p:spPr>
          <a:xfrm>
            <a:off x="1194943" y="1483040"/>
            <a:ext cx="8350110" cy="3836948"/>
          </a:xfrm>
          <a:prstGeom prst="rect">
            <a:avLst/>
          </a:prstGeom>
          <a:noFill/>
        </p:spPr>
        <p:txBody>
          <a:bodyPr wrap="square">
            <a:spAutoFit/>
          </a:bodyPr>
          <a:lstStyle/>
          <a:p>
            <a:pPr rtl="0">
              <a:spcBef>
                <a:spcPts val="1600"/>
              </a:spcBef>
              <a:spcAft>
                <a:spcPts val="400"/>
              </a:spcAft>
            </a:pPr>
            <a:r>
              <a:rPr lang="en-US" sz="2000" b="1" i="0" u="none" strike="noStrike" dirty="0">
                <a:solidFill>
                  <a:srgbClr val="434343"/>
                </a:solidFill>
                <a:effectLst/>
                <a:latin typeface="Arial" panose="020B0604020202020204" pitchFamily="34" charset="0"/>
              </a:rPr>
              <a:t>2. Garbage Cans:</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Garbage and Recycling cans must not be left outside except on designated collection days. Can must not be set out more than 24 hours in advance.  Following the collection, garbage cans must be returned to a concealed location within 24 hours. No written notice will be given after the first written warning. Non-compliance will result in the following fines:</a:t>
            </a:r>
          </a:p>
          <a:p>
            <a:pPr rtl="0">
              <a:spcBef>
                <a:spcPts val="0"/>
              </a:spcBef>
              <a:spcAft>
                <a:spcPts val="0"/>
              </a:spcAft>
            </a:pPr>
            <a:endParaRPr lang="en-US" sz="2000" b="0" dirty="0">
              <a:effectLst/>
            </a:endParaRP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First Offense:</a:t>
            </a:r>
            <a:r>
              <a:rPr lang="en-US" sz="2000" b="0" i="0" u="none" strike="noStrike" dirty="0">
                <a:solidFill>
                  <a:srgbClr val="000000"/>
                </a:solidFill>
                <a:effectLst/>
                <a:latin typeface="Arial" panose="020B0604020202020204" pitchFamily="34" charset="0"/>
              </a:rPr>
              <a:t> Written warning.</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Second Offense within 12 a month period:</a:t>
            </a:r>
            <a:r>
              <a:rPr lang="en-US" sz="2000" b="0" i="0" u="none" strike="noStrike" dirty="0">
                <a:solidFill>
                  <a:srgbClr val="000000"/>
                </a:solidFill>
                <a:effectLst/>
                <a:latin typeface="Arial" panose="020B0604020202020204" pitchFamily="34" charset="0"/>
              </a:rPr>
              <a:t> Fine of $25.00, with no written notice.  </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Three or More Offenses within 12 a month period:</a:t>
            </a:r>
            <a:r>
              <a:rPr lang="en-US" sz="2000" b="0" i="0" u="none" strike="noStrike" dirty="0">
                <a:solidFill>
                  <a:srgbClr val="000000"/>
                </a:solidFill>
                <a:effectLst/>
                <a:latin typeface="Arial" panose="020B0604020202020204" pitchFamily="34" charset="0"/>
              </a:rPr>
              <a:t> Fine of $50.00 for each subsequent offense.</a:t>
            </a:r>
          </a:p>
        </p:txBody>
      </p:sp>
    </p:spTree>
    <p:extLst>
      <p:ext uri="{BB962C8B-B14F-4D97-AF65-F5344CB8AC3E}">
        <p14:creationId xmlns:p14="http://schemas.microsoft.com/office/powerpoint/2010/main" val="212357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553027E-F799-873A-3CF6-45261AD139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
        <p:nvSpPr>
          <p:cNvPr id="7" name="TextBox 6">
            <a:extLst>
              <a:ext uri="{FF2B5EF4-FFF2-40B4-BE49-F238E27FC236}">
                <a16:creationId xmlns:a16="http://schemas.microsoft.com/office/drawing/2014/main" id="{56D5166D-67A9-DF8A-C7AA-4CBE17B6317D}"/>
              </a:ext>
            </a:extLst>
          </p:cNvPr>
          <p:cNvSpPr txBox="1"/>
          <p:nvPr/>
        </p:nvSpPr>
        <p:spPr>
          <a:xfrm>
            <a:off x="812746" y="1202749"/>
            <a:ext cx="8102851" cy="4452501"/>
          </a:xfrm>
          <a:prstGeom prst="rect">
            <a:avLst/>
          </a:prstGeom>
          <a:noFill/>
        </p:spPr>
        <p:txBody>
          <a:bodyPr wrap="square">
            <a:spAutoFit/>
          </a:bodyPr>
          <a:lstStyle/>
          <a:p>
            <a:pPr rtl="0">
              <a:spcBef>
                <a:spcPts val="1600"/>
              </a:spcBef>
              <a:spcAft>
                <a:spcPts val="400"/>
              </a:spcAft>
            </a:pPr>
            <a:r>
              <a:rPr lang="en-US" sz="2000" b="1" i="0" u="none" strike="noStrike" dirty="0">
                <a:solidFill>
                  <a:srgbClr val="434343"/>
                </a:solidFill>
                <a:effectLst/>
                <a:latin typeface="Arial" panose="020B0604020202020204" pitchFamily="34" charset="0"/>
              </a:rPr>
              <a:t>3. Lawn Maintenance:</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Homeowners are responsible for maintaining their lawns in an orderly and well-kept manner. This includes regular mowing, trimming, weeding, and watering, as well as eliminating nuisances such as voles and obnoxious weeds and trash. Egregious failure to do so will result in the following fines:</a:t>
            </a:r>
            <a:endParaRPr lang="en-US" sz="2000" b="0" dirty="0">
              <a:effectLst/>
            </a:endParaRPr>
          </a:p>
          <a:p>
            <a:pPr rtl="0" fontAlgn="base">
              <a:spcBef>
                <a:spcPts val="0"/>
              </a:spcBef>
              <a:spcAft>
                <a:spcPts val="0"/>
              </a:spcAft>
              <a:buFont typeface="Arial" panose="020B0604020202020204" pitchFamily="34" charset="0"/>
              <a:buChar char="•"/>
            </a:pPr>
            <a:br>
              <a:rPr lang="en-US" sz="2000" b="0" dirty="0">
                <a:effectLst/>
              </a:rPr>
            </a:br>
            <a:r>
              <a:rPr lang="en-US" sz="2000" b="1" i="0" u="none" strike="noStrike" dirty="0">
                <a:solidFill>
                  <a:srgbClr val="000000"/>
                </a:solidFill>
                <a:effectLst/>
                <a:latin typeface="Arial" panose="020B0604020202020204" pitchFamily="34" charset="0"/>
              </a:rPr>
              <a:t>First Offense:</a:t>
            </a:r>
            <a:r>
              <a:rPr lang="en-US" sz="2000" b="0" i="0" u="none" strike="noStrike" dirty="0">
                <a:solidFill>
                  <a:srgbClr val="000000"/>
                </a:solidFill>
                <a:effectLst/>
                <a:latin typeface="Arial" panose="020B0604020202020204" pitchFamily="34" charset="0"/>
              </a:rPr>
              <a:t> Written warning with a 72-hour deadline to rectify the issue.  If the issue is not resolved within 72 hours a fine of $25.00 will be assessed. </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Second Offense:</a:t>
            </a:r>
            <a:r>
              <a:rPr lang="en-US" sz="2000" b="0" i="0" u="none" strike="noStrike" dirty="0">
                <a:solidFill>
                  <a:srgbClr val="000000"/>
                </a:solidFill>
                <a:effectLst/>
                <a:latin typeface="Arial" panose="020B0604020202020204" pitchFamily="34" charset="0"/>
              </a:rPr>
              <a:t> Fine of $50.00 and a mandatory HOA Review Meeting.</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Third Offense:</a:t>
            </a:r>
            <a:r>
              <a:rPr lang="en-US" sz="2000" b="0" i="0" u="none" strike="noStrike" dirty="0">
                <a:solidFill>
                  <a:srgbClr val="000000"/>
                </a:solidFill>
                <a:effectLst/>
                <a:latin typeface="Arial" panose="020B0604020202020204" pitchFamily="34" charset="0"/>
              </a:rPr>
              <a:t> Fine of $100.00 up to $1,000.00 and possible third-party lawn maintenance at the homeowner's expense.</a:t>
            </a:r>
          </a:p>
        </p:txBody>
      </p:sp>
    </p:spTree>
    <p:extLst>
      <p:ext uri="{BB962C8B-B14F-4D97-AF65-F5344CB8AC3E}">
        <p14:creationId xmlns:p14="http://schemas.microsoft.com/office/powerpoint/2010/main" val="252113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1D5E138-9F5E-9AC6-0705-4E53CDE8DB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
        <p:nvSpPr>
          <p:cNvPr id="7" name="TextBox 6">
            <a:extLst>
              <a:ext uri="{FF2B5EF4-FFF2-40B4-BE49-F238E27FC236}">
                <a16:creationId xmlns:a16="http://schemas.microsoft.com/office/drawing/2014/main" id="{E0B20DA5-930C-0283-5BB0-6F6527151CF8}"/>
              </a:ext>
            </a:extLst>
          </p:cNvPr>
          <p:cNvSpPr txBox="1"/>
          <p:nvPr/>
        </p:nvSpPr>
        <p:spPr>
          <a:xfrm>
            <a:off x="1040354" y="1202749"/>
            <a:ext cx="8057584" cy="4452501"/>
          </a:xfrm>
          <a:prstGeom prst="rect">
            <a:avLst/>
          </a:prstGeom>
          <a:noFill/>
        </p:spPr>
        <p:txBody>
          <a:bodyPr wrap="square">
            <a:spAutoFit/>
          </a:bodyPr>
          <a:lstStyle/>
          <a:p>
            <a:pPr rtl="0">
              <a:spcBef>
                <a:spcPts val="1000"/>
              </a:spcBef>
              <a:spcAft>
                <a:spcPts val="400"/>
              </a:spcAft>
            </a:pPr>
            <a:r>
              <a:rPr lang="en-US" sz="2000" b="1" i="0" u="none" strike="noStrike" dirty="0">
                <a:solidFill>
                  <a:srgbClr val="434343"/>
                </a:solidFill>
                <a:effectLst/>
                <a:latin typeface="Arial" panose="020B0604020202020204" pitchFamily="34" charset="0"/>
              </a:rPr>
              <a:t>4.</a:t>
            </a:r>
            <a:r>
              <a:rPr lang="en-US" sz="2000" b="0" i="0" u="none" strike="noStrike" dirty="0">
                <a:solidFill>
                  <a:srgbClr val="434343"/>
                </a:solidFill>
                <a:effectLst/>
                <a:latin typeface="Arial" panose="020B0604020202020204" pitchFamily="34" charset="0"/>
              </a:rPr>
              <a:t> </a:t>
            </a:r>
            <a:r>
              <a:rPr lang="en-US" sz="2000" b="1" i="0" u="none" strike="noStrike" dirty="0">
                <a:solidFill>
                  <a:srgbClr val="434343"/>
                </a:solidFill>
                <a:effectLst/>
                <a:latin typeface="Arial" panose="020B0604020202020204" pitchFamily="34" charset="0"/>
              </a:rPr>
              <a:t>Homeowners’ Failure to Comply with Article II of the CC&amp;R’s</a:t>
            </a:r>
            <a:r>
              <a:rPr lang="en-US" sz="2000" b="0" i="0" u="none" strike="noStrike" dirty="0">
                <a:solidFill>
                  <a:srgbClr val="434343"/>
                </a:solidFill>
                <a:effectLst/>
                <a:latin typeface="Arial" panose="020B0604020202020204" pitchFamily="34" charset="0"/>
              </a:rPr>
              <a:t> </a:t>
            </a:r>
            <a:endParaRPr lang="en-US" sz="2000" b="1" dirty="0">
              <a:effectLst/>
            </a:endParaRPr>
          </a:p>
          <a:p>
            <a:pPr rtl="0">
              <a:spcBef>
                <a:spcPts val="1000"/>
              </a:spcBef>
              <a:spcAft>
                <a:spcPts val="0"/>
              </a:spcAft>
            </a:pPr>
            <a:r>
              <a:rPr lang="en-US" sz="2000" b="0" i="0" u="none" strike="noStrike" dirty="0">
                <a:solidFill>
                  <a:srgbClr val="434343"/>
                </a:solidFill>
                <a:effectLst/>
                <a:latin typeface="Arial" panose="020B0604020202020204" pitchFamily="34" charset="0"/>
              </a:rPr>
              <a:t>Homeowners may be notified of failure to comply with sections of Article II not otherwise identified herein.  At the discretion of the Compliance Committee a written warning may be issued to the homeowner. Failure to Comply in a timely manner as outlined in the warning may result in the following fines:</a:t>
            </a:r>
          </a:p>
          <a:p>
            <a:pPr rtl="0">
              <a:spcBef>
                <a:spcPts val="1000"/>
              </a:spcBef>
              <a:spcAft>
                <a:spcPts val="0"/>
              </a:spcAft>
            </a:pPr>
            <a:endParaRPr lang="en-US" sz="2000" b="1" dirty="0">
              <a:effectLst/>
            </a:endParaRPr>
          </a:p>
          <a:p>
            <a:pPr rtl="0" fontAlgn="base">
              <a:spcBef>
                <a:spcPts val="0"/>
              </a:spcBef>
              <a:spcAft>
                <a:spcPts val="40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First Offense:</a:t>
            </a:r>
            <a:r>
              <a:rPr lang="en-US" sz="2000" b="0" i="0" u="none" strike="noStrike" dirty="0">
                <a:solidFill>
                  <a:srgbClr val="000000"/>
                </a:solidFill>
                <a:effectLst/>
                <a:latin typeface="Arial" panose="020B0604020202020204" pitchFamily="34" charset="0"/>
              </a:rPr>
              <a:t> Written warning with a specific remediation deadline. </a:t>
            </a:r>
            <a:endParaRPr lang="en-US" sz="2000" b="1" i="0" u="none" strike="noStrike" dirty="0">
              <a:solidFill>
                <a:srgbClr val="434343"/>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Failure to Comply within written timeline:</a:t>
            </a:r>
            <a:r>
              <a:rPr lang="en-US" sz="2000" b="0" i="0" u="none" strike="noStrike" dirty="0">
                <a:solidFill>
                  <a:srgbClr val="000000"/>
                </a:solidFill>
                <a:effectLst/>
                <a:latin typeface="Arial" panose="020B0604020202020204" pitchFamily="34" charset="0"/>
              </a:rPr>
              <a:t> Fine of no less than $25.00 but not more than $1,000.00 and a mandatory HOA Review Meeting.</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Failure to Comply with terms agreed upon in Review Meeting:</a:t>
            </a:r>
            <a:r>
              <a:rPr lang="en-US" sz="2000" b="0" i="0" u="none" strike="noStrike" dirty="0">
                <a:solidFill>
                  <a:srgbClr val="000000"/>
                </a:solidFill>
                <a:effectLst/>
                <a:latin typeface="Arial" panose="020B0604020202020204" pitchFamily="34" charset="0"/>
              </a:rPr>
              <a:t> Fine of $1,000.00.</a:t>
            </a:r>
          </a:p>
        </p:txBody>
      </p:sp>
    </p:spTree>
    <p:extLst>
      <p:ext uri="{BB962C8B-B14F-4D97-AF65-F5344CB8AC3E}">
        <p14:creationId xmlns:p14="http://schemas.microsoft.com/office/powerpoint/2010/main" val="2719421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32B2459-1D90-0A82-A260-7F397BA429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
        <p:nvSpPr>
          <p:cNvPr id="7" name="TextBox 6">
            <a:extLst>
              <a:ext uri="{FF2B5EF4-FFF2-40B4-BE49-F238E27FC236}">
                <a16:creationId xmlns:a16="http://schemas.microsoft.com/office/drawing/2014/main" id="{C64EC2F8-EC52-CC4D-1D1A-9CE24AEE3289}"/>
              </a:ext>
            </a:extLst>
          </p:cNvPr>
          <p:cNvSpPr txBox="1"/>
          <p:nvPr/>
        </p:nvSpPr>
        <p:spPr>
          <a:xfrm>
            <a:off x="1013989" y="1536174"/>
            <a:ext cx="8311080" cy="3785652"/>
          </a:xfrm>
          <a:prstGeom prst="rect">
            <a:avLst/>
          </a:prstGeom>
          <a:noFill/>
        </p:spPr>
        <p:txBody>
          <a:bodyPr wrap="square">
            <a:spAutoFit/>
          </a:bodyPr>
          <a:lstStyle/>
          <a:p>
            <a:pPr rtl="0">
              <a:spcBef>
                <a:spcPts val="0"/>
              </a:spcBef>
              <a:spcAft>
                <a:spcPts val="0"/>
              </a:spcAft>
            </a:pPr>
            <a:r>
              <a:rPr lang="en-US" sz="2000" b="0" i="0" u="none" strike="noStrike" dirty="0">
                <a:solidFill>
                  <a:srgbClr val="000000"/>
                </a:solidFill>
                <a:effectLst/>
                <a:latin typeface="Arial" panose="020B0604020202020204" pitchFamily="34" charset="0"/>
              </a:rPr>
              <a:t>5. </a:t>
            </a:r>
            <a:r>
              <a:rPr lang="en-US" sz="2000" b="1" i="0" u="none" strike="noStrike" dirty="0">
                <a:solidFill>
                  <a:srgbClr val="000000"/>
                </a:solidFill>
                <a:effectLst/>
                <a:latin typeface="Arial" panose="020B0604020202020204" pitchFamily="34" charset="0"/>
              </a:rPr>
              <a:t>Failure to Submit Plans for Construction, Hardscaping, Tree Plantings, and Other Improvements:</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Homeowners planning construction, hardscaping, tree plantings, or other significant improvements to their property must submit detailed plans to the HOA for review and approval before commencing work. Failure to do so will result in the following fines:</a:t>
            </a:r>
            <a:endParaRPr lang="en-US" sz="2000" b="0" dirty="0">
              <a:effectLst/>
            </a:endParaRPr>
          </a:p>
          <a:p>
            <a:pPr rtl="0" fontAlgn="base">
              <a:spcBef>
                <a:spcPts val="0"/>
              </a:spcBef>
              <a:spcAft>
                <a:spcPts val="0"/>
              </a:spcAft>
              <a:buFont typeface="Arial" panose="020B0604020202020204" pitchFamily="34" charset="0"/>
              <a:buChar char="•"/>
            </a:pPr>
            <a:br>
              <a:rPr lang="en-US" sz="2000" b="0" dirty="0">
                <a:effectLst/>
              </a:rPr>
            </a:br>
            <a:r>
              <a:rPr lang="en-US" sz="2000" b="1" i="0" u="none" strike="noStrike" dirty="0">
                <a:solidFill>
                  <a:srgbClr val="000000"/>
                </a:solidFill>
                <a:effectLst/>
                <a:latin typeface="Arial" panose="020B0604020202020204" pitchFamily="34" charset="0"/>
              </a:rPr>
              <a:t>Failure to Submit Plans:</a:t>
            </a:r>
            <a:r>
              <a:rPr lang="en-US" sz="2000" b="0" i="0" u="none" strike="noStrike" dirty="0">
                <a:solidFill>
                  <a:srgbClr val="000000"/>
                </a:solidFill>
                <a:effectLst/>
                <a:latin typeface="Arial" panose="020B0604020202020204" pitchFamily="34" charset="0"/>
              </a:rPr>
              <a:t> Written warning and a fine of $50.00.</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Commencement of Work Without Approval:</a:t>
            </a:r>
            <a:r>
              <a:rPr lang="en-US" sz="2000" b="0" i="0" u="none" strike="noStrike" dirty="0">
                <a:solidFill>
                  <a:srgbClr val="000000"/>
                </a:solidFill>
                <a:effectLst/>
                <a:latin typeface="Arial" panose="020B0604020202020204" pitchFamily="34" charset="0"/>
              </a:rPr>
              <a:t> Fine of $100.00 and immediate cessation of work until proper approvals are obtained.</a:t>
            </a:r>
          </a:p>
          <a:p>
            <a:pPr rtl="0" fontAlgn="base">
              <a:spcBef>
                <a:spcPts val="0"/>
              </a:spcBef>
              <a:spcAft>
                <a:spcPts val="0"/>
              </a:spcAft>
              <a:buFont typeface="Arial" panose="020B0604020202020204" pitchFamily="34" charset="0"/>
              <a:buChar char="•"/>
            </a:pPr>
            <a:r>
              <a:rPr lang="en-US" sz="2000" b="1" i="0" u="none" strike="noStrike" dirty="0">
                <a:solidFill>
                  <a:srgbClr val="000000"/>
                </a:solidFill>
                <a:effectLst/>
                <a:latin typeface="Arial" panose="020B0604020202020204" pitchFamily="34" charset="0"/>
              </a:rPr>
              <a:t>Continued Non-Compliance:</a:t>
            </a:r>
            <a:r>
              <a:rPr lang="en-US" sz="2000" b="0" i="0" u="none" strike="noStrike" dirty="0">
                <a:solidFill>
                  <a:srgbClr val="000000"/>
                </a:solidFill>
                <a:effectLst/>
                <a:latin typeface="Arial" panose="020B0604020202020204" pitchFamily="34" charset="0"/>
              </a:rPr>
              <a:t> Fine of $200.00 and additional fines for each subsequent violation until compliance is met.</a:t>
            </a:r>
          </a:p>
        </p:txBody>
      </p:sp>
    </p:spTree>
    <p:extLst>
      <p:ext uri="{BB962C8B-B14F-4D97-AF65-F5344CB8AC3E}">
        <p14:creationId xmlns:p14="http://schemas.microsoft.com/office/powerpoint/2010/main" val="326666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4892C32-A99C-A576-2ED4-6B9056FD878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sp>
        <p:nvSpPr>
          <p:cNvPr id="7" name="TextBox 6">
            <a:extLst>
              <a:ext uri="{FF2B5EF4-FFF2-40B4-BE49-F238E27FC236}">
                <a16:creationId xmlns:a16="http://schemas.microsoft.com/office/drawing/2014/main" id="{917D46A1-B4B9-714B-0AF3-1D4FFDD46CE7}"/>
              </a:ext>
            </a:extLst>
          </p:cNvPr>
          <p:cNvSpPr txBox="1"/>
          <p:nvPr/>
        </p:nvSpPr>
        <p:spPr>
          <a:xfrm>
            <a:off x="923452" y="1709165"/>
            <a:ext cx="8727541" cy="3529171"/>
          </a:xfrm>
          <a:prstGeom prst="rect">
            <a:avLst/>
          </a:prstGeom>
          <a:noFill/>
        </p:spPr>
        <p:txBody>
          <a:bodyPr wrap="square">
            <a:spAutoFit/>
          </a:bodyPr>
          <a:lstStyle/>
          <a:p>
            <a:pPr rtl="0">
              <a:spcBef>
                <a:spcPts val="1600"/>
              </a:spcBef>
              <a:spcAft>
                <a:spcPts val="400"/>
              </a:spcAft>
            </a:pPr>
            <a:r>
              <a:rPr lang="en-US" sz="2000" b="1" i="0" u="none" strike="noStrike" dirty="0">
                <a:solidFill>
                  <a:srgbClr val="434343"/>
                </a:solidFill>
                <a:effectLst/>
                <a:latin typeface="Arial" panose="020B0604020202020204" pitchFamily="34" charset="0"/>
              </a:rPr>
              <a:t>6. Reconsideration of Fines:</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The HOA Board may, at their discretion, waive or adjust fines assessed under this policy upon receipt of a written request for reconsideration from the homeowner. The request must be received within fourteen (14) days and should provide a detailed explanation of the circumstances surrounding the violation, steps taken to rectify the situation, and any other relevant information, including actions needed to be taken by others before your issue can be resolved. The HOA Board will review the request and make a determination based on the merits of the individual case. </a:t>
            </a:r>
            <a:endParaRPr lang="en-US" sz="2000" b="0" dirty="0">
              <a:effectLst/>
            </a:endParaRPr>
          </a:p>
          <a:p>
            <a:br>
              <a:rPr lang="en-US" sz="2000" dirty="0"/>
            </a:br>
            <a:endParaRPr lang="en-US" sz="2000" dirty="0"/>
          </a:p>
        </p:txBody>
      </p:sp>
    </p:spTree>
    <p:extLst>
      <p:ext uri="{BB962C8B-B14F-4D97-AF65-F5344CB8AC3E}">
        <p14:creationId xmlns:p14="http://schemas.microsoft.com/office/powerpoint/2010/main" val="303851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B3D07B8-FB91-D369-2777-CA131DA7A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z="2000" smtClean="0"/>
              <a:t>38</a:t>
            </a:fld>
            <a:endParaRPr lang="en-US" sz="2000"/>
          </a:p>
        </p:txBody>
      </p:sp>
      <p:sp>
        <p:nvSpPr>
          <p:cNvPr id="7" name="TextBox 6">
            <a:extLst>
              <a:ext uri="{FF2B5EF4-FFF2-40B4-BE49-F238E27FC236}">
                <a16:creationId xmlns:a16="http://schemas.microsoft.com/office/drawing/2014/main" id="{46901B03-9B99-B4B9-4BC1-526B4A7B2CE0}"/>
              </a:ext>
            </a:extLst>
          </p:cNvPr>
          <p:cNvSpPr txBox="1"/>
          <p:nvPr/>
        </p:nvSpPr>
        <p:spPr>
          <a:xfrm>
            <a:off x="791878" y="1516888"/>
            <a:ext cx="8010053" cy="2298065"/>
          </a:xfrm>
          <a:prstGeom prst="rect">
            <a:avLst/>
          </a:prstGeom>
          <a:noFill/>
        </p:spPr>
        <p:txBody>
          <a:bodyPr wrap="square">
            <a:spAutoFit/>
          </a:bodyPr>
          <a:lstStyle/>
          <a:p>
            <a:pPr rtl="0">
              <a:spcBef>
                <a:spcPts val="1600"/>
              </a:spcBef>
              <a:spcAft>
                <a:spcPts val="400"/>
              </a:spcAft>
            </a:pPr>
            <a:r>
              <a:rPr lang="en-US" sz="2000" b="1" i="0" u="none" strike="noStrike" dirty="0">
                <a:solidFill>
                  <a:srgbClr val="434343"/>
                </a:solidFill>
                <a:effectLst/>
                <a:latin typeface="Arial" panose="020B0604020202020204" pitchFamily="34" charset="0"/>
              </a:rPr>
              <a:t>7. Lien Placement for Unpaid Fines:</a:t>
            </a:r>
            <a:endParaRPr lang="en-US" sz="2000" b="1" dirty="0">
              <a:effectLst/>
            </a:endParaRPr>
          </a:p>
          <a:p>
            <a:pPr rtl="0">
              <a:spcBef>
                <a:spcPts val="0"/>
              </a:spcBef>
              <a:spcAft>
                <a:spcPts val="0"/>
              </a:spcAft>
            </a:pPr>
            <a:r>
              <a:rPr lang="en-US" sz="2000" b="0" i="0" u="none" strike="noStrike" dirty="0">
                <a:solidFill>
                  <a:srgbClr val="000000"/>
                </a:solidFill>
                <a:effectLst/>
                <a:latin typeface="Arial" panose="020B0604020202020204" pitchFamily="34" charset="0"/>
              </a:rPr>
              <a:t>Homeowners with unpaid fines and penalties will have a lien placed on their property. The HOA will initiate the lien process 60 days from the date of the first notification. The lien will include the unpaid fines, associated administrative costs, interest, and legal fees.</a:t>
            </a:r>
            <a:endParaRPr lang="en-US" sz="2000" b="0" dirty="0">
              <a:effectLst/>
            </a:endParaRPr>
          </a:p>
          <a:p>
            <a:br>
              <a:rPr lang="en-US" sz="2000" dirty="0"/>
            </a:br>
            <a:endParaRPr lang="en-US" sz="2000" dirty="0"/>
          </a:p>
        </p:txBody>
      </p:sp>
    </p:spTree>
    <p:extLst>
      <p:ext uri="{BB962C8B-B14F-4D97-AF65-F5344CB8AC3E}">
        <p14:creationId xmlns:p14="http://schemas.microsoft.com/office/powerpoint/2010/main" val="66750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pic>
        <p:nvPicPr>
          <p:cNvPr id="4" name="Picture 3">
            <a:extLst>
              <a:ext uri="{FF2B5EF4-FFF2-40B4-BE49-F238E27FC236}">
                <a16:creationId xmlns:a16="http://schemas.microsoft.com/office/drawing/2014/main" id="{00AAAB2A-A65E-5539-3FC7-74698578CF3C}"/>
              </a:ext>
            </a:extLst>
          </p:cNvPr>
          <p:cNvPicPr>
            <a:picLocks noChangeAspect="1"/>
          </p:cNvPicPr>
          <p:nvPr/>
        </p:nvPicPr>
        <p:blipFill>
          <a:blip r:embed="rId3"/>
          <a:stretch>
            <a:fillRect/>
          </a:stretch>
        </p:blipFill>
        <p:spPr>
          <a:xfrm>
            <a:off x="522756" y="568727"/>
            <a:ext cx="9194433" cy="4917673"/>
          </a:xfrm>
          <a:prstGeom prst="rect">
            <a:avLst/>
          </a:prstGeom>
          <a:ln>
            <a:noFill/>
          </a:ln>
          <a:effectLst>
            <a:softEdge rad="112500"/>
          </a:effectLst>
        </p:spPr>
      </p:pic>
      <p:sp>
        <p:nvSpPr>
          <p:cNvPr id="753" name="Google Shape;753;g1583d6efcf7_0_155"/>
          <p:cNvSpPr txBox="1">
            <a:spLocks noGrp="1"/>
          </p:cNvSpPr>
          <p:nvPr>
            <p:ph type="title"/>
          </p:nvPr>
        </p:nvSpPr>
        <p:spPr>
          <a:xfrm>
            <a:off x="2855494" y="4273566"/>
            <a:ext cx="7890176"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#12</a:t>
            </a:r>
            <a:br>
              <a:rPr lang="en-US" dirty="0">
                <a:solidFill>
                  <a:schemeClr val="accent2">
                    <a:lumMod val="75000"/>
                  </a:schemeClr>
                </a:solidFill>
              </a:rPr>
            </a:br>
            <a:r>
              <a:rPr lang="en-US" dirty="0">
                <a:solidFill>
                  <a:schemeClr val="accent2">
                    <a:lumMod val="75000"/>
                  </a:schemeClr>
                </a:solidFill>
              </a:rPr>
              <a:t>Upgraded the HOA Website to Facilitate Online Complaints or Violation Submission</a:t>
            </a:r>
            <a:endParaRPr dirty="0">
              <a:solidFill>
                <a:schemeClr val="accent2">
                  <a:lumMod val="75000"/>
                </a:schemeClr>
              </a:solidFill>
            </a:endParaRPr>
          </a:p>
        </p:txBody>
      </p:sp>
      <p:sp>
        <p:nvSpPr>
          <p:cNvPr id="2" name="TextBox 1">
            <a:extLst>
              <a:ext uri="{FF2B5EF4-FFF2-40B4-BE49-F238E27FC236}">
                <a16:creationId xmlns:a16="http://schemas.microsoft.com/office/drawing/2014/main" id="{4B36EF5B-0618-1132-506B-47A23A9D18A2}"/>
              </a:ext>
            </a:extLst>
          </p:cNvPr>
          <p:cNvSpPr txBox="1"/>
          <p:nvPr/>
        </p:nvSpPr>
        <p:spPr>
          <a:xfrm>
            <a:off x="6528122" y="3590247"/>
            <a:ext cx="3750197" cy="400110"/>
          </a:xfrm>
          <a:prstGeom prst="rect">
            <a:avLst/>
          </a:prstGeom>
          <a:noFill/>
        </p:spPr>
        <p:txBody>
          <a:bodyPr wrap="square" rtlCol="0">
            <a:spAutoFit/>
          </a:bodyPr>
          <a:lstStyle/>
          <a:p>
            <a:r>
              <a:rPr lang="en-US" sz="2000" b="1" dirty="0"/>
              <a:t>Waterfordhomeowners.org</a:t>
            </a:r>
          </a:p>
        </p:txBody>
      </p:sp>
    </p:spTree>
    <p:extLst>
      <p:ext uri="{BB962C8B-B14F-4D97-AF65-F5344CB8AC3E}">
        <p14:creationId xmlns:p14="http://schemas.microsoft.com/office/powerpoint/2010/main" val="25886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3"/>
          <p:cNvSpPr txBox="1">
            <a:spLocks noGrp="1"/>
          </p:cNvSpPr>
          <p:nvPr>
            <p:ph type="title"/>
          </p:nvPr>
        </p:nvSpPr>
        <p:spPr>
          <a:xfrm>
            <a:off x="677334" y="1498604"/>
            <a:ext cx="4274912" cy="127846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sz="3600" dirty="0"/>
              <a:t>Establish Quorum &amp; Proof of Notice</a:t>
            </a:r>
            <a:endParaRPr sz="3600" dirty="0"/>
          </a:p>
        </p:txBody>
      </p:sp>
      <p:sp>
        <p:nvSpPr>
          <p:cNvPr id="533" name="Google Shape;533;p3"/>
          <p:cNvSpPr txBox="1">
            <a:spLocks noGrp="1"/>
          </p:cNvSpPr>
          <p:nvPr>
            <p:ph type="body" sz="half" idx="2"/>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t>Quorum requires 19 members or proxies </a:t>
            </a:r>
            <a:endParaRPr dirty="0"/>
          </a:p>
          <a:p>
            <a:pPr marL="0" lvl="0" indent="0" algn="l" rtl="0">
              <a:lnSpc>
                <a:spcPct val="90000"/>
              </a:lnSpc>
              <a:spcBef>
                <a:spcPts val="1200"/>
              </a:spcBef>
              <a:spcAft>
                <a:spcPts val="0"/>
              </a:spcAft>
              <a:buSzPts val="2000"/>
              <a:buNone/>
            </a:pPr>
            <a:r>
              <a:rPr lang="en-US" sz="2000" dirty="0"/>
              <a:t>(one member per property)</a:t>
            </a:r>
            <a:endParaRPr dirty="0"/>
          </a:p>
        </p:txBody>
      </p:sp>
      <p:sp>
        <p:nvSpPr>
          <p:cNvPr id="535" name="Google Shape;535;p3"/>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534" name="Google Shape;534;p3"/>
          <p:cNvPicPr preferRelativeResize="0"/>
          <p:nvPr/>
        </p:nvPicPr>
        <p:blipFill>
          <a:blip r:embed="rId3">
            <a:alphaModFix/>
          </a:blip>
          <a:stretch>
            <a:fillRect/>
          </a:stretch>
        </p:blipFill>
        <p:spPr>
          <a:xfrm>
            <a:off x="4774881" y="1661826"/>
            <a:ext cx="5643769" cy="3276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0057C1-1480-856E-1EDF-2AC3FF5FA94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40</a:t>
            </a:fld>
            <a:endParaRPr lang="en-US"/>
          </a:p>
        </p:txBody>
      </p:sp>
      <p:pic>
        <p:nvPicPr>
          <p:cNvPr id="7" name="Picture 6">
            <a:extLst>
              <a:ext uri="{FF2B5EF4-FFF2-40B4-BE49-F238E27FC236}">
                <a16:creationId xmlns:a16="http://schemas.microsoft.com/office/drawing/2014/main" id="{A587B903-C6DC-008A-1358-D64F56DD1C64}"/>
              </a:ext>
            </a:extLst>
          </p:cNvPr>
          <p:cNvPicPr>
            <a:picLocks noChangeAspect="1"/>
          </p:cNvPicPr>
          <p:nvPr/>
        </p:nvPicPr>
        <p:blipFill>
          <a:blip r:embed="rId3"/>
          <a:stretch>
            <a:fillRect/>
          </a:stretch>
        </p:blipFill>
        <p:spPr>
          <a:xfrm>
            <a:off x="2999537" y="108642"/>
            <a:ext cx="3386351" cy="6858000"/>
          </a:xfrm>
          <a:prstGeom prst="rect">
            <a:avLst/>
          </a:prstGeom>
        </p:spPr>
      </p:pic>
    </p:spTree>
    <p:extLst>
      <p:ext uri="{BB962C8B-B14F-4D97-AF65-F5344CB8AC3E}">
        <p14:creationId xmlns:p14="http://schemas.microsoft.com/office/powerpoint/2010/main" val="49426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
          <p:cNvSpPr txBox="1">
            <a:spLocks noGrp="1"/>
          </p:cNvSpPr>
          <p:nvPr>
            <p:ph type="title"/>
          </p:nvPr>
        </p:nvSpPr>
        <p:spPr>
          <a:xfrm>
            <a:off x="1295400" y="127711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8000" dirty="0"/>
              <a:t>2024 Goals &amp; Plans</a:t>
            </a:r>
            <a:endParaRPr sz="8000" dirty="0"/>
          </a:p>
        </p:txBody>
      </p:sp>
      <p:sp>
        <p:nvSpPr>
          <p:cNvPr id="607" name="Google Shape;607;p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358904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42</a:t>
            </a:fld>
            <a:endParaRPr/>
          </a:p>
        </p:txBody>
      </p:sp>
      <p:pic>
        <p:nvPicPr>
          <p:cNvPr id="3" name="Picture 2" descr="A group of people sitting at a table">
            <a:extLst>
              <a:ext uri="{FF2B5EF4-FFF2-40B4-BE49-F238E27FC236}">
                <a16:creationId xmlns:a16="http://schemas.microsoft.com/office/drawing/2014/main" id="{5CAEB681-02B7-D99B-DC54-6955053DED5D}"/>
              </a:ext>
            </a:extLst>
          </p:cNvPr>
          <p:cNvPicPr>
            <a:picLocks noChangeAspect="1"/>
          </p:cNvPicPr>
          <p:nvPr/>
        </p:nvPicPr>
        <p:blipFill rotWithShape="1">
          <a:blip r:embed="rId3"/>
          <a:srcRect l="3368" t="4632" r="3798" b="10799"/>
          <a:stretch/>
        </p:blipFill>
        <p:spPr>
          <a:xfrm>
            <a:off x="251926" y="1026367"/>
            <a:ext cx="7380514" cy="4478694"/>
          </a:xfrm>
          <a:prstGeom prst="rect">
            <a:avLst/>
          </a:prstGeom>
        </p:spPr>
      </p:pic>
      <p:sp>
        <p:nvSpPr>
          <p:cNvPr id="753" name="Google Shape;753;g1583d6efcf7_0_155"/>
          <p:cNvSpPr txBox="1">
            <a:spLocks noGrp="1"/>
          </p:cNvSpPr>
          <p:nvPr>
            <p:ph type="title"/>
          </p:nvPr>
        </p:nvSpPr>
        <p:spPr>
          <a:xfrm>
            <a:off x="7192674" y="147181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#1</a:t>
            </a:r>
            <a:br>
              <a:rPr lang="en-US" dirty="0">
                <a:solidFill>
                  <a:schemeClr val="accent2">
                    <a:lumMod val="75000"/>
                  </a:schemeClr>
                </a:solidFill>
              </a:rPr>
            </a:br>
            <a:r>
              <a:rPr lang="en-US" dirty="0">
                <a:solidFill>
                  <a:schemeClr val="accent2">
                    <a:lumMod val="75000"/>
                  </a:schemeClr>
                </a:solidFill>
              </a:rPr>
              <a:t>Seek to fill the 7</a:t>
            </a:r>
            <a:r>
              <a:rPr lang="en-US" baseline="30000" dirty="0">
                <a:solidFill>
                  <a:schemeClr val="accent2">
                    <a:lumMod val="75000"/>
                  </a:schemeClr>
                </a:solidFill>
              </a:rPr>
              <a:t>th</a:t>
            </a:r>
            <a:r>
              <a:rPr lang="en-US" dirty="0">
                <a:solidFill>
                  <a:schemeClr val="accent2">
                    <a:lumMod val="75000"/>
                  </a:schemeClr>
                </a:solidFill>
              </a:rPr>
              <a:t> Position on the Board</a:t>
            </a:r>
            <a:endParaRPr dirty="0">
              <a:solidFill>
                <a:schemeClr val="accent2">
                  <a:lumMod val="75000"/>
                </a:schemeClr>
              </a:solidFill>
            </a:endParaRPr>
          </a:p>
        </p:txBody>
      </p:sp>
    </p:spTree>
    <p:extLst>
      <p:ext uri="{BB962C8B-B14F-4D97-AF65-F5344CB8AC3E}">
        <p14:creationId xmlns:p14="http://schemas.microsoft.com/office/powerpoint/2010/main" val="42233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240E418A-BB52-74D3-3285-7F57BB56340C}"/>
              </a:ext>
            </a:extLst>
          </p:cNvPr>
          <p:cNvPicPr>
            <a:picLocks noChangeAspect="1"/>
          </p:cNvPicPr>
          <p:nvPr/>
        </p:nvPicPr>
        <p:blipFill>
          <a:blip r:embed="rId3"/>
          <a:stretch>
            <a:fillRect/>
          </a:stretch>
        </p:blipFill>
        <p:spPr>
          <a:xfrm>
            <a:off x="198518" y="894310"/>
            <a:ext cx="6619449" cy="3385437"/>
          </a:xfrm>
          <a:prstGeom prst="rect">
            <a:avLst/>
          </a:prstGeom>
          <a:ln>
            <a:noFill/>
          </a:ln>
          <a:effectLst>
            <a:softEdge rad="112500"/>
          </a:effectLst>
        </p:spPr>
      </p:pic>
      <p:sp>
        <p:nvSpPr>
          <p:cNvPr id="753" name="Google Shape;753;g1583d6efcf7_0_155"/>
          <p:cNvSpPr txBox="1">
            <a:spLocks noGrp="1"/>
          </p:cNvSpPr>
          <p:nvPr>
            <p:ph type="title"/>
          </p:nvPr>
        </p:nvSpPr>
        <p:spPr>
          <a:xfrm>
            <a:off x="5582725" y="3429000"/>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#2 </a:t>
            </a:r>
            <a:br>
              <a:rPr lang="en-US" dirty="0">
                <a:solidFill>
                  <a:schemeClr val="accent2">
                    <a:lumMod val="75000"/>
                  </a:schemeClr>
                </a:solidFill>
              </a:rPr>
            </a:br>
            <a:r>
              <a:rPr lang="en-US" dirty="0">
                <a:solidFill>
                  <a:schemeClr val="accent2">
                    <a:lumMod val="75000"/>
                  </a:schemeClr>
                </a:solidFill>
              </a:rPr>
              <a:t>Continue Board and Committee Training</a:t>
            </a:r>
            <a:endParaRPr dirty="0">
              <a:solidFill>
                <a:schemeClr val="accent2">
                  <a:lumMod val="75000"/>
                </a:schemeClr>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42799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3241630" y="4242966"/>
            <a:ext cx="3657600" cy="21945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#3</a:t>
            </a:r>
            <a:br>
              <a:rPr lang="en-US" dirty="0">
                <a:solidFill>
                  <a:schemeClr val="accent2">
                    <a:lumMod val="75000"/>
                  </a:schemeClr>
                </a:solidFill>
              </a:rPr>
            </a:br>
            <a:r>
              <a:rPr lang="en-US" dirty="0">
                <a:solidFill>
                  <a:schemeClr val="accent2">
                    <a:lumMod val="75000"/>
                  </a:schemeClr>
                </a:solidFill>
              </a:rPr>
              <a:t>End of Burgundy Area Upgrade and Additional Fencing</a:t>
            </a:r>
            <a:endParaRPr dirty="0">
              <a:solidFill>
                <a:schemeClr val="accent2">
                  <a:lumMod val="75000"/>
                </a:schemeClr>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44</a:t>
            </a:fld>
            <a:endParaRPr/>
          </a:p>
        </p:txBody>
      </p:sp>
      <p:pic>
        <p:nvPicPr>
          <p:cNvPr id="4" name="Picture 3" descr="A street with trees and grass&#10;&#10;Description automatically generated">
            <a:extLst>
              <a:ext uri="{FF2B5EF4-FFF2-40B4-BE49-F238E27FC236}">
                <a16:creationId xmlns:a16="http://schemas.microsoft.com/office/drawing/2014/main" id="{A5E1E506-65A0-8AFF-B4B1-1FF75943998D}"/>
              </a:ext>
            </a:extLst>
          </p:cNvPr>
          <p:cNvPicPr>
            <a:picLocks noChangeAspect="1"/>
          </p:cNvPicPr>
          <p:nvPr/>
        </p:nvPicPr>
        <p:blipFill>
          <a:blip r:embed="rId3"/>
          <a:stretch>
            <a:fillRect/>
          </a:stretch>
        </p:blipFill>
        <p:spPr>
          <a:xfrm>
            <a:off x="860156" y="420534"/>
            <a:ext cx="9665277" cy="4719877"/>
          </a:xfrm>
          <a:prstGeom prst="rect">
            <a:avLst/>
          </a:prstGeom>
          <a:ln>
            <a:noFill/>
          </a:ln>
          <a:effectLst>
            <a:softEdge rad="112500"/>
          </a:effectLst>
        </p:spPr>
      </p:pic>
    </p:spTree>
    <p:extLst>
      <p:ext uri="{BB962C8B-B14F-4D97-AF65-F5344CB8AC3E}">
        <p14:creationId xmlns:p14="http://schemas.microsoft.com/office/powerpoint/2010/main" val="195478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g1583d6efcf7_0_155"/>
          <p:cNvSpPr txBox="1">
            <a:spLocks noGrp="1"/>
          </p:cNvSpPr>
          <p:nvPr>
            <p:ph type="title"/>
          </p:nvPr>
        </p:nvSpPr>
        <p:spPr>
          <a:xfrm>
            <a:off x="6006432" y="2331750"/>
            <a:ext cx="3657600" cy="21945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2600"/>
              <a:buFont typeface="Arial"/>
              <a:buNone/>
            </a:pPr>
            <a:r>
              <a:rPr lang="en-US" dirty="0">
                <a:solidFill>
                  <a:schemeClr val="accent2">
                    <a:lumMod val="75000"/>
                  </a:schemeClr>
                </a:solidFill>
              </a:rPr>
              <a:t>#4</a:t>
            </a:r>
            <a:br>
              <a:rPr lang="en-US" dirty="0">
                <a:solidFill>
                  <a:schemeClr val="accent2">
                    <a:lumMod val="75000"/>
                  </a:schemeClr>
                </a:solidFill>
              </a:rPr>
            </a:br>
            <a:r>
              <a:rPr lang="en-US" dirty="0">
                <a:solidFill>
                  <a:schemeClr val="accent2">
                    <a:lumMod val="75000"/>
                  </a:schemeClr>
                </a:solidFill>
              </a:rPr>
              <a:t>Continue Efforts to Keep Canal Vegetation under Control by working with adjacent homeowners and the Irrigation District</a:t>
            </a:r>
            <a:endParaRPr dirty="0">
              <a:solidFill>
                <a:schemeClr val="accent2">
                  <a:lumMod val="75000"/>
                </a:schemeClr>
              </a:solidFill>
            </a:endParaRPr>
          </a:p>
        </p:txBody>
      </p:sp>
      <p:sp>
        <p:nvSpPr>
          <p:cNvPr id="754" name="Google Shape;754;g1583d6efcf7_0_155"/>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45</a:t>
            </a:fld>
            <a:endParaRPr/>
          </a:p>
        </p:txBody>
      </p:sp>
      <p:pic>
        <p:nvPicPr>
          <p:cNvPr id="4" name="Picture 3" descr="A picture containing outdoor, sky, plant, cloud">
            <a:extLst>
              <a:ext uri="{FF2B5EF4-FFF2-40B4-BE49-F238E27FC236}">
                <a16:creationId xmlns:a16="http://schemas.microsoft.com/office/drawing/2014/main" id="{8B891627-2BEB-137C-217D-86D0E06188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7857" y="1168191"/>
            <a:ext cx="5815948" cy="4361961"/>
          </a:xfrm>
          <a:prstGeom prst="rect">
            <a:avLst/>
          </a:prstGeom>
          <a:ln>
            <a:noFill/>
          </a:ln>
          <a:effectLst>
            <a:softEdge rad="112500"/>
          </a:effectLst>
        </p:spPr>
      </p:pic>
    </p:spTree>
    <p:extLst>
      <p:ext uri="{BB962C8B-B14F-4D97-AF65-F5344CB8AC3E}">
        <p14:creationId xmlns:p14="http://schemas.microsoft.com/office/powerpoint/2010/main" val="73128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2" name="Google Shape;762;g1583d6efcf7_0_160"/>
          <p:cNvSpPr txBox="1">
            <a:spLocks noGrp="1"/>
          </p:cNvSpPr>
          <p:nvPr>
            <p:ph type="sldNum"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46</a:t>
            </a:fld>
            <a:endParaRPr/>
          </a:p>
        </p:txBody>
      </p:sp>
      <p:sp>
        <p:nvSpPr>
          <p:cNvPr id="761" name="Google Shape;761;g1583d6efcf7_0_160"/>
          <p:cNvSpPr txBox="1"/>
          <p:nvPr/>
        </p:nvSpPr>
        <p:spPr>
          <a:xfrm>
            <a:off x="6675421" y="1665224"/>
            <a:ext cx="6376800" cy="523190"/>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accent2">
                    <a:lumMod val="75000"/>
                  </a:schemeClr>
                </a:solidFill>
                <a:latin typeface="Times New Roman"/>
                <a:ea typeface="Times New Roman"/>
                <a:cs typeface="Times New Roman"/>
                <a:sym typeface="Times New Roman"/>
              </a:rPr>
              <a:t>Gustafson Canal</a:t>
            </a:r>
            <a:endParaRPr sz="2200" i="1" dirty="0">
              <a:solidFill>
                <a:schemeClr val="accent2">
                  <a:lumMod val="75000"/>
                </a:schemeClr>
              </a:solidFill>
              <a:latin typeface="Times New Roman"/>
              <a:ea typeface="Times New Roman"/>
              <a:cs typeface="Times New Roman"/>
              <a:sym typeface="Times New Roman"/>
            </a:endParaRPr>
          </a:p>
        </p:txBody>
      </p:sp>
      <p:sp>
        <p:nvSpPr>
          <p:cNvPr id="2" name="Google Shape;753;g1583d6efcf7_0_155">
            <a:extLst>
              <a:ext uri="{FF2B5EF4-FFF2-40B4-BE49-F238E27FC236}">
                <a16:creationId xmlns:a16="http://schemas.microsoft.com/office/drawing/2014/main" id="{CA95A687-039C-91A4-657E-E9B298E25069}"/>
              </a:ext>
            </a:extLst>
          </p:cNvPr>
          <p:cNvSpPr txBox="1">
            <a:spLocks/>
          </p:cNvSpPr>
          <p:nvPr/>
        </p:nvSpPr>
        <p:spPr>
          <a:xfrm>
            <a:off x="5897390" y="2998276"/>
            <a:ext cx="3657600" cy="2194500"/>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000" dirty="0">
                <a:solidFill>
                  <a:schemeClr val="accent2">
                    <a:lumMod val="75000"/>
                  </a:schemeClr>
                </a:solidFill>
              </a:rPr>
              <a:t>#5</a:t>
            </a:r>
            <a:br>
              <a:rPr lang="en-US" sz="2000" dirty="0">
                <a:solidFill>
                  <a:schemeClr val="accent2">
                    <a:lumMod val="75000"/>
                  </a:schemeClr>
                </a:solidFill>
              </a:rPr>
            </a:br>
            <a:r>
              <a:rPr lang="en-US" sz="2000" dirty="0">
                <a:solidFill>
                  <a:schemeClr val="accent2">
                    <a:lumMod val="75000"/>
                  </a:schemeClr>
                </a:solidFill>
              </a:rPr>
              <a:t>Establish a Governing Policy Concerning Homeowners Along the Canal and their Responsibility to Maintain the Area Between their Property Line and the Water’s Edge</a:t>
            </a:r>
          </a:p>
        </p:txBody>
      </p:sp>
      <p:pic>
        <p:nvPicPr>
          <p:cNvPr id="5" name="Picture 4" descr="A picture containing outdoor, grass, water, tree&#10;&#10;Description automatically generated">
            <a:extLst>
              <a:ext uri="{FF2B5EF4-FFF2-40B4-BE49-F238E27FC236}">
                <a16:creationId xmlns:a16="http://schemas.microsoft.com/office/drawing/2014/main" id="{5CA655B3-F592-B4BA-469F-CE7D75913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63555" y="1076201"/>
            <a:ext cx="5523502" cy="4148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D7FD53E-1515-28AA-5E4A-B416CF6B54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47</a:t>
            </a:fld>
            <a:endParaRPr lang="en-US"/>
          </a:p>
        </p:txBody>
      </p:sp>
      <p:pic>
        <p:nvPicPr>
          <p:cNvPr id="6" name="Picture 5" descr="A sign with lights on it">
            <a:extLst>
              <a:ext uri="{FF2B5EF4-FFF2-40B4-BE49-F238E27FC236}">
                <a16:creationId xmlns:a16="http://schemas.microsoft.com/office/drawing/2014/main" id="{B67160FE-8566-024C-186D-1059C5475028}"/>
              </a:ext>
            </a:extLst>
          </p:cNvPr>
          <p:cNvPicPr>
            <a:picLocks noChangeAspect="1"/>
          </p:cNvPicPr>
          <p:nvPr/>
        </p:nvPicPr>
        <p:blipFill rotWithShape="1">
          <a:blip r:embed="rId3"/>
          <a:srcRect t="28642" b="28792"/>
          <a:stretch/>
        </p:blipFill>
        <p:spPr>
          <a:xfrm>
            <a:off x="644650" y="405249"/>
            <a:ext cx="7057068" cy="4005219"/>
          </a:xfrm>
          <a:prstGeom prst="rect">
            <a:avLst/>
          </a:prstGeom>
          <a:ln>
            <a:noFill/>
          </a:ln>
          <a:effectLst>
            <a:softEdge rad="112500"/>
          </a:effectLst>
        </p:spPr>
      </p:pic>
      <p:sp>
        <p:nvSpPr>
          <p:cNvPr id="7" name="Google Shape;753;g1583d6efcf7_0_155">
            <a:extLst>
              <a:ext uri="{FF2B5EF4-FFF2-40B4-BE49-F238E27FC236}">
                <a16:creationId xmlns:a16="http://schemas.microsoft.com/office/drawing/2014/main" id="{B89068EB-5D5C-9B48-7449-819932EF6968}"/>
              </a:ext>
            </a:extLst>
          </p:cNvPr>
          <p:cNvSpPr txBox="1">
            <a:spLocks/>
          </p:cNvSpPr>
          <p:nvPr/>
        </p:nvSpPr>
        <p:spPr>
          <a:xfrm>
            <a:off x="2721053" y="4410468"/>
            <a:ext cx="5989810" cy="2194500"/>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000" dirty="0">
                <a:solidFill>
                  <a:schemeClr val="accent2">
                    <a:lumMod val="75000"/>
                  </a:schemeClr>
                </a:solidFill>
              </a:rPr>
              <a:t>#6</a:t>
            </a:r>
            <a:br>
              <a:rPr lang="en-US" sz="2000" dirty="0">
                <a:solidFill>
                  <a:schemeClr val="accent2">
                    <a:lumMod val="75000"/>
                  </a:schemeClr>
                </a:solidFill>
              </a:rPr>
            </a:br>
            <a:r>
              <a:rPr lang="en-US" sz="2000" dirty="0">
                <a:solidFill>
                  <a:schemeClr val="accent2">
                    <a:lumMod val="75000"/>
                  </a:schemeClr>
                </a:solidFill>
              </a:rPr>
              <a:t>We plan to have the entrances decorated by Thanksgiving this year.</a:t>
            </a:r>
          </a:p>
          <a:p>
            <a:pPr>
              <a:lnSpc>
                <a:spcPct val="120000"/>
              </a:lnSpc>
            </a:pPr>
            <a:endParaRPr lang="en-US" sz="2000" dirty="0">
              <a:solidFill>
                <a:schemeClr val="accent2">
                  <a:lumMod val="75000"/>
                </a:schemeClr>
              </a:solidFill>
            </a:endParaRPr>
          </a:p>
          <a:p>
            <a:pPr>
              <a:lnSpc>
                <a:spcPct val="120000"/>
              </a:lnSpc>
            </a:pPr>
            <a:endParaRPr lang="en-US" sz="2000" dirty="0">
              <a:solidFill>
                <a:schemeClr val="accent2">
                  <a:lumMod val="75000"/>
                </a:schemeClr>
              </a:solidFill>
            </a:endParaRPr>
          </a:p>
        </p:txBody>
      </p:sp>
    </p:spTree>
    <p:extLst>
      <p:ext uri="{BB962C8B-B14F-4D97-AF65-F5344CB8AC3E}">
        <p14:creationId xmlns:p14="http://schemas.microsoft.com/office/powerpoint/2010/main" val="45767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6B6161-8F23-3DD2-FBEB-083640A986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48</a:t>
            </a:fld>
            <a:endParaRPr lang="en-US"/>
          </a:p>
        </p:txBody>
      </p:sp>
      <p:sp>
        <p:nvSpPr>
          <p:cNvPr id="6" name="Google Shape;753;g1583d6efcf7_0_155">
            <a:extLst>
              <a:ext uri="{FF2B5EF4-FFF2-40B4-BE49-F238E27FC236}">
                <a16:creationId xmlns:a16="http://schemas.microsoft.com/office/drawing/2014/main" id="{7EEF184F-E8BF-95D7-BF21-C193795C9C74}"/>
              </a:ext>
            </a:extLst>
          </p:cNvPr>
          <p:cNvSpPr txBox="1">
            <a:spLocks/>
          </p:cNvSpPr>
          <p:nvPr/>
        </p:nvSpPr>
        <p:spPr>
          <a:xfrm>
            <a:off x="3028752" y="2111413"/>
            <a:ext cx="4863964"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400" dirty="0">
                <a:solidFill>
                  <a:schemeClr val="accent2">
                    <a:lumMod val="75000"/>
                  </a:schemeClr>
                </a:solidFill>
              </a:rPr>
              <a:t>#7</a:t>
            </a:r>
            <a:br>
              <a:rPr lang="en-US" sz="2400" dirty="0">
                <a:solidFill>
                  <a:schemeClr val="accent2">
                    <a:lumMod val="75000"/>
                  </a:schemeClr>
                </a:solidFill>
              </a:rPr>
            </a:br>
            <a:r>
              <a:rPr lang="en-US" sz="2400" dirty="0">
                <a:solidFill>
                  <a:schemeClr val="accent2">
                    <a:lumMod val="75000"/>
                  </a:schemeClr>
                </a:solidFill>
              </a:rPr>
              <a:t>Establish an option on the website to facilitate online requests for CC&amp;R Committee Approvals.</a:t>
            </a:r>
          </a:p>
        </p:txBody>
      </p:sp>
      <p:sp>
        <p:nvSpPr>
          <p:cNvPr id="7" name="Google Shape;761;g1583d6efcf7_0_160">
            <a:extLst>
              <a:ext uri="{FF2B5EF4-FFF2-40B4-BE49-F238E27FC236}">
                <a16:creationId xmlns:a16="http://schemas.microsoft.com/office/drawing/2014/main" id="{3E72E8D5-98E8-8AB0-8610-70A065C6A797}"/>
              </a:ext>
            </a:extLst>
          </p:cNvPr>
          <p:cNvSpPr txBox="1"/>
          <p:nvPr/>
        </p:nvSpPr>
        <p:spPr>
          <a:xfrm>
            <a:off x="2987529" y="1588223"/>
            <a:ext cx="6376800" cy="523190"/>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accent2">
                    <a:lumMod val="75000"/>
                  </a:schemeClr>
                </a:solidFill>
                <a:latin typeface="Times New Roman"/>
                <a:ea typeface="Times New Roman"/>
                <a:cs typeface="Times New Roman"/>
                <a:sym typeface="Times New Roman"/>
              </a:rPr>
              <a:t>Online CC&amp;R Requests</a:t>
            </a:r>
            <a:endParaRPr sz="2200" i="1" dirty="0">
              <a:solidFill>
                <a:schemeClr val="accent2">
                  <a:lumMod val="75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169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FB303C9-1A99-4B09-1ABC-E124A3EE6F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49</a:t>
            </a:fld>
            <a:endParaRPr lang="en-US"/>
          </a:p>
        </p:txBody>
      </p:sp>
      <p:sp>
        <p:nvSpPr>
          <p:cNvPr id="6" name="Google Shape;753;g1583d6efcf7_0_155">
            <a:extLst>
              <a:ext uri="{FF2B5EF4-FFF2-40B4-BE49-F238E27FC236}">
                <a16:creationId xmlns:a16="http://schemas.microsoft.com/office/drawing/2014/main" id="{A634E77F-177F-BFEE-C226-F2A2667B3902}"/>
              </a:ext>
            </a:extLst>
          </p:cNvPr>
          <p:cNvSpPr txBox="1">
            <a:spLocks/>
          </p:cNvSpPr>
          <p:nvPr/>
        </p:nvSpPr>
        <p:spPr>
          <a:xfrm>
            <a:off x="3028752" y="2111413"/>
            <a:ext cx="4863964" cy="2957892"/>
          </a:xfrm>
          <a:prstGeom prst="rect">
            <a:avLst/>
          </a:prstGeom>
          <a:noFill/>
          <a:ln>
            <a:noFill/>
          </a:ln>
        </p:spPr>
        <p:txBody>
          <a:bodyPr spcFirstLastPara="1" vert="horz" wrap="square" lIns="91425" tIns="45700" rIns="91425" bIns="45700" rtlCol="0" anchor="b" anchorCtr="0">
            <a:noAutofit/>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400" dirty="0">
                <a:solidFill>
                  <a:schemeClr val="accent2">
                    <a:lumMod val="75000"/>
                  </a:schemeClr>
                </a:solidFill>
              </a:rPr>
              <a:t>#8</a:t>
            </a:r>
            <a:br>
              <a:rPr lang="en-US" sz="2400" dirty="0">
                <a:solidFill>
                  <a:schemeClr val="accent2">
                    <a:lumMod val="75000"/>
                  </a:schemeClr>
                </a:solidFill>
              </a:rPr>
            </a:br>
            <a:r>
              <a:rPr lang="en-US" sz="2400" dirty="0">
                <a:solidFill>
                  <a:schemeClr val="accent2">
                    <a:lumMod val="75000"/>
                  </a:schemeClr>
                </a:solidFill>
              </a:rPr>
              <a:t>We are working to set up a system where minutes, treasurer’s reports, and newsletters can be quickly upload to the HOA website so members can see them in a timely manner.</a:t>
            </a:r>
          </a:p>
        </p:txBody>
      </p:sp>
    </p:spTree>
    <p:extLst>
      <p:ext uri="{BB962C8B-B14F-4D97-AF65-F5344CB8AC3E}">
        <p14:creationId xmlns:p14="http://schemas.microsoft.com/office/powerpoint/2010/main" val="305381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
          <p:cNvSpPr txBox="1">
            <a:spLocks noGrp="1"/>
          </p:cNvSpPr>
          <p:nvPr>
            <p:ph type="title"/>
          </p:nvPr>
        </p:nvSpPr>
        <p:spPr>
          <a:xfrm>
            <a:off x="1194347" y="4299480"/>
            <a:ext cx="10240500" cy="734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dirty="0">
                <a:solidFill>
                  <a:schemeClr val="accent2">
                    <a:lumMod val="75000"/>
                  </a:schemeClr>
                </a:solidFill>
              </a:rPr>
              <a:t>2022 Annual Meeting Minutes Review &amp; Approval</a:t>
            </a:r>
            <a:endParaRPr dirty="0">
              <a:solidFill>
                <a:schemeClr val="accent2">
                  <a:lumMod val="75000"/>
                </a:schemeClr>
              </a:solidFill>
            </a:endParaRPr>
          </a:p>
        </p:txBody>
      </p:sp>
      <p:sp>
        <p:nvSpPr>
          <p:cNvPr id="542" name="Google Shape;542;p4"/>
          <p:cNvSpPr txBox="1">
            <a:spLocks noGrp="1"/>
          </p:cNvSpPr>
          <p:nvPr>
            <p:ph type="sldNum" sz="quarter" idx="12"/>
          </p:nvPr>
        </p:nvSpPr>
        <p:spPr>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541" name="Google Shape;541;p4"/>
          <p:cNvPicPr preferRelativeResize="0"/>
          <p:nvPr/>
        </p:nvPicPr>
        <p:blipFill>
          <a:blip r:embed="rId3">
            <a:alphaModFix/>
          </a:blip>
          <a:stretch>
            <a:fillRect/>
          </a:stretch>
        </p:blipFill>
        <p:spPr>
          <a:xfrm>
            <a:off x="1306799" y="970879"/>
            <a:ext cx="9578401" cy="3192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9"/>
          <p:cNvSpPr txBox="1">
            <a:spLocks noGrp="1"/>
          </p:cNvSpPr>
          <p:nvPr>
            <p:ph type="title"/>
          </p:nvPr>
        </p:nvSpPr>
        <p:spPr>
          <a:xfrm>
            <a:off x="788406" y="451513"/>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4800" b="1" dirty="0">
                <a:latin typeface="Times New Roman" panose="02020603050405020304" pitchFamily="18" charset="0"/>
                <a:cs typeface="Times New Roman" panose="02020603050405020304" pitchFamily="18" charset="0"/>
              </a:rPr>
              <a:t>Homeowner Input</a:t>
            </a:r>
            <a:endParaRPr sz="4800" b="1" dirty="0">
              <a:latin typeface="Times New Roman" panose="02020603050405020304" pitchFamily="18" charset="0"/>
              <a:cs typeface="Times New Roman" panose="02020603050405020304" pitchFamily="18" charset="0"/>
            </a:endParaRPr>
          </a:p>
        </p:txBody>
      </p:sp>
      <p:sp>
        <p:nvSpPr>
          <p:cNvPr id="793" name="Google Shape;793;p19"/>
          <p:cNvSpPr txBox="1">
            <a:spLocks noGrp="1"/>
          </p:cNvSpPr>
          <p:nvPr>
            <p:ph type="body" idx="1"/>
          </p:nvPr>
        </p:nvSpPr>
        <p:spPr>
          <a:xfrm>
            <a:off x="2399923" y="3946767"/>
            <a:ext cx="96012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dirty="0">
                <a:solidFill>
                  <a:schemeClr val="accent2">
                    <a:lumMod val="75000"/>
                  </a:schemeClr>
                </a:solidFill>
              </a:rPr>
              <a:t>What’s on your mind?</a:t>
            </a:r>
            <a:endParaRPr dirty="0">
              <a:solidFill>
                <a:schemeClr val="accent2">
                  <a:lumMod val="75000"/>
                </a:schemeClr>
              </a:solidFill>
            </a:endParaRPr>
          </a:p>
        </p:txBody>
      </p:sp>
      <p:sp>
        <p:nvSpPr>
          <p:cNvPr id="794" name="Google Shape;794;p1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21"/>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t>Introduction of Candidates</a:t>
            </a:r>
            <a:endParaRPr dirty="0"/>
          </a:p>
        </p:txBody>
      </p:sp>
      <p:sp>
        <p:nvSpPr>
          <p:cNvPr id="800" name="Google Shape;800;p21"/>
          <p:cNvSpPr txBox="1">
            <a:spLocks noGrp="1"/>
          </p:cNvSpPr>
          <p:nvPr>
            <p:ph type="body" idx="1"/>
          </p:nvPr>
        </p:nvSpPr>
        <p:spPr>
          <a:xfrm>
            <a:off x="1295400" y="5431535"/>
            <a:ext cx="96012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dirty="0"/>
              <a:t>And nominations from the floor</a:t>
            </a:r>
            <a:endParaRPr dirty="0"/>
          </a:p>
        </p:txBody>
      </p:sp>
      <p:sp>
        <p:nvSpPr>
          <p:cNvPr id="801" name="Google Shape;801;p21"/>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22"/>
          <p:cNvSpPr txBox="1">
            <a:spLocks noGrp="1"/>
          </p:cNvSpPr>
          <p:nvPr>
            <p:ph type="title"/>
          </p:nvPr>
        </p:nvSpPr>
        <p:spPr>
          <a:xfrm>
            <a:off x="1402492" y="35626"/>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dirty="0">
                <a:solidFill>
                  <a:srgbClr val="0B5394"/>
                </a:solidFill>
              </a:rPr>
              <a:t>Candidate for Three Year Term</a:t>
            </a:r>
            <a:endParaRPr dirty="0">
              <a:solidFill>
                <a:srgbClr val="0B5394"/>
              </a:solidFill>
            </a:endParaRPr>
          </a:p>
        </p:txBody>
      </p:sp>
      <p:sp>
        <p:nvSpPr>
          <p:cNvPr id="807" name="Google Shape;807;p22"/>
          <p:cNvSpPr txBox="1">
            <a:spLocks noGrp="1"/>
          </p:cNvSpPr>
          <p:nvPr>
            <p:ph sz="half" idx="1"/>
          </p:nvPr>
        </p:nvSpPr>
        <p:spPr>
          <a:xfrm>
            <a:off x="4910734" y="1428262"/>
            <a:ext cx="6091800" cy="4613100"/>
          </a:xfrm>
          <a:prstGeom prst="rect">
            <a:avLst/>
          </a:prstGeom>
          <a:noFill/>
          <a:ln>
            <a:noFill/>
          </a:ln>
        </p:spPr>
        <p:txBody>
          <a:bodyPr spcFirstLastPara="1" wrap="square" lIns="91425" tIns="45700" rIns="91425" bIns="45700" anchor="t" anchorCtr="0">
            <a:noAutofit/>
          </a:bodyPr>
          <a:lstStyle/>
          <a:p>
            <a:pPr marL="457200" lvl="0" indent="-355600" algn="just" rtl="0">
              <a:lnSpc>
                <a:spcPct val="115000"/>
              </a:lnSpc>
              <a:spcBef>
                <a:spcPts val="0"/>
              </a:spcBef>
              <a:spcAft>
                <a:spcPts val="0"/>
              </a:spcAft>
              <a:buSzPts val="2000"/>
              <a:buChar char="▪"/>
            </a:pPr>
            <a:r>
              <a:rPr lang="en-US" sz="1400" b="1" i="1" u="none" strike="noStrike" dirty="0">
                <a:solidFill>
                  <a:srgbClr val="000000"/>
                </a:solidFill>
                <a:effectLst/>
                <a:latin typeface="Times New Roman" panose="02020603050405020304" pitchFamily="18" charset="0"/>
              </a:rPr>
              <a:t>Susan Dewey.</a:t>
            </a:r>
            <a:r>
              <a:rPr lang="en-US" sz="1400" b="0" i="1" u="none" strike="noStrike" dirty="0">
                <a:solidFill>
                  <a:srgbClr val="000000"/>
                </a:solidFill>
                <a:effectLst/>
                <a:latin typeface="Times New Roman" panose="02020603050405020304" pitchFamily="18" charset="0"/>
              </a:rPr>
              <a:t>  I am excited to submit my candidacy for another term on the board, driven by my passion for using my expertise in bookkeeping and computer skills to continue serving our neighborhood effectively. Over the three years, I have had the privilege of contributing my knowledge in bookkeeping to ensure responsible financial management, transparency, and accountability within our organization. I was instrumental in revising the Association’s Bylaws and CC&amp;R’s last year.  We now have up to date governing documents that comply with the new Idaho Statutes.  Furthermore, my proficiency in various computer skills has allowed me to enhance communications with our members. I firmly believe that with the experience and knowledge I have accumulated during my current tenure, I can contribute even more effectively to our success in the coming years. I am committed to continuing to work diligently and ensuring that our neighborhood thrives.  My husband, David, and I have lived in the Waterford Townhouses since 2014.  </a:t>
            </a:r>
            <a:endParaRPr sz="2000" dirty="0"/>
          </a:p>
        </p:txBody>
      </p:sp>
      <p:sp>
        <p:nvSpPr>
          <p:cNvPr id="808" name="Google Shape;808;p22"/>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pic>
        <p:nvPicPr>
          <p:cNvPr id="1026" name="Picture 2">
            <a:extLst>
              <a:ext uri="{FF2B5EF4-FFF2-40B4-BE49-F238E27FC236}">
                <a16:creationId xmlns:a16="http://schemas.microsoft.com/office/drawing/2014/main" id="{41EC2586-9029-EB5A-86DB-67117B4C90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370" y="1642497"/>
            <a:ext cx="3366364" cy="34364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22"/>
          <p:cNvSpPr txBox="1">
            <a:spLocks noGrp="1"/>
          </p:cNvSpPr>
          <p:nvPr>
            <p:ph type="title"/>
          </p:nvPr>
        </p:nvSpPr>
        <p:spPr>
          <a:xfrm>
            <a:off x="1402492" y="35626"/>
            <a:ext cx="9601200" cy="11424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A43E27"/>
              </a:buClr>
              <a:buSzPts val="3200"/>
              <a:buFont typeface="Arial"/>
              <a:buNone/>
            </a:pPr>
            <a:r>
              <a:rPr lang="en-US">
                <a:solidFill>
                  <a:srgbClr val="0B5394"/>
                </a:solidFill>
              </a:rPr>
              <a:t>Candidate for Three Year Term</a:t>
            </a:r>
            <a:endParaRPr>
              <a:solidFill>
                <a:srgbClr val="0B5394"/>
              </a:solidFill>
            </a:endParaRPr>
          </a:p>
        </p:txBody>
      </p:sp>
      <p:sp>
        <p:nvSpPr>
          <p:cNvPr id="807" name="Google Shape;807;p22"/>
          <p:cNvSpPr txBox="1">
            <a:spLocks noGrp="1"/>
          </p:cNvSpPr>
          <p:nvPr>
            <p:ph sz="half" idx="1"/>
          </p:nvPr>
        </p:nvSpPr>
        <p:spPr>
          <a:xfrm>
            <a:off x="5126152" y="1366800"/>
            <a:ext cx="6091800" cy="4613100"/>
          </a:xfrm>
          <a:prstGeom prst="rect">
            <a:avLst/>
          </a:prstGeom>
          <a:noFill/>
          <a:ln>
            <a:noFill/>
          </a:ln>
        </p:spPr>
        <p:txBody>
          <a:bodyPr spcFirstLastPara="1" wrap="square" lIns="91425" tIns="45700" rIns="91425" bIns="45700" anchor="t" anchorCtr="0">
            <a:noAutofit/>
          </a:bodyPr>
          <a:lstStyle/>
          <a:p>
            <a:pPr marL="457200" lvl="0" indent="-355600" algn="just" rtl="0">
              <a:lnSpc>
                <a:spcPct val="115000"/>
              </a:lnSpc>
              <a:spcBef>
                <a:spcPts val="0"/>
              </a:spcBef>
              <a:spcAft>
                <a:spcPts val="0"/>
              </a:spcAft>
              <a:buSzPts val="2000"/>
              <a:buChar char="▪"/>
            </a:pPr>
            <a:r>
              <a:rPr lang="en-US" sz="1400" b="1" i="1" u="none" strike="noStrike" dirty="0" err="1">
                <a:solidFill>
                  <a:srgbClr val="000000"/>
                </a:solidFill>
                <a:effectLst/>
                <a:latin typeface="Times New Roman" panose="02020603050405020304" pitchFamily="18" charset="0"/>
              </a:rPr>
              <a:t>Lavinda</a:t>
            </a:r>
            <a:r>
              <a:rPr lang="en-US" sz="1400" b="1" i="1" u="none" strike="noStrike" dirty="0">
                <a:solidFill>
                  <a:srgbClr val="000000"/>
                </a:solidFill>
                <a:effectLst/>
                <a:latin typeface="Times New Roman" panose="02020603050405020304" pitchFamily="18" charset="0"/>
              </a:rPr>
              <a:t> </a:t>
            </a:r>
            <a:r>
              <a:rPr lang="en-US" sz="1400" b="1" i="1" u="none" strike="noStrike" dirty="0" err="1">
                <a:solidFill>
                  <a:srgbClr val="000000"/>
                </a:solidFill>
                <a:effectLst/>
                <a:latin typeface="Times New Roman" panose="02020603050405020304" pitchFamily="18" charset="0"/>
              </a:rPr>
              <a:t>Hedman</a:t>
            </a:r>
            <a:r>
              <a:rPr lang="en-US" sz="1400" b="1" i="1" u="none" strike="noStrike" dirty="0">
                <a:solidFill>
                  <a:srgbClr val="000000"/>
                </a:solidFill>
                <a:effectLst/>
                <a:latin typeface="Times New Roman" panose="02020603050405020304" pitchFamily="18" charset="0"/>
              </a:rPr>
              <a:t>.  </a:t>
            </a:r>
            <a:r>
              <a:rPr lang="en-US" sz="1400" b="0" i="1" u="none" strike="noStrike" dirty="0">
                <a:solidFill>
                  <a:srgbClr val="000000"/>
                </a:solidFill>
                <a:effectLst/>
                <a:latin typeface="Times New Roman" panose="02020603050405020304" pitchFamily="18" charset="0"/>
              </a:rPr>
              <a:t>During my two years on the board, I have worked diligently to update our membership’s contact information, often going door to door to meet new members. This has made communication much easier for the Board. We now get accurate information directly from the title companies at the time of ownership transfers.  I have facilitated the holiday decorations this past year, including Christmas and Fourth of July, making our neighborhood entrances pleasant and inviting.  Waterford’s Annual Ice Cream Social was a success, in spite of the weather. I enjoyed chairing that event and I’m already thinking about next year’s.  I continually seek feedback from members and association leaders to ensure my contributions align with the organization's goals and needs. I believe my knowledge of the neighborhood and our little community has helped me serve the HOA to bring success, along with others on the board, to achieve common objectives. My knowledge can be particularly valuable when working as part of a team, driving positive change, solving problems, tempering discussions, and contributing to the overall success of the association.  My husband, Joel, and I have lived on Napa Drive since 2014.</a:t>
            </a:r>
            <a:endParaRPr dirty="0"/>
          </a:p>
        </p:txBody>
      </p:sp>
      <p:sp>
        <p:nvSpPr>
          <p:cNvPr id="808" name="Google Shape;808;p22"/>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pic>
        <p:nvPicPr>
          <p:cNvPr id="2050" name="Picture 2">
            <a:extLst>
              <a:ext uri="{FF2B5EF4-FFF2-40B4-BE49-F238E27FC236}">
                <a16:creationId xmlns:a16="http://schemas.microsoft.com/office/drawing/2014/main" id="{182478C8-4BB7-77A3-C339-BA2D3B8A6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011" y="1603721"/>
            <a:ext cx="2955202" cy="39402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37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FCD704-8004-6F5F-583D-65166FEFC674}"/>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54</a:t>
            </a:fld>
            <a:endParaRPr lang="en-US"/>
          </a:p>
        </p:txBody>
      </p:sp>
      <p:sp>
        <p:nvSpPr>
          <p:cNvPr id="6" name="Google Shape;761;g1583d6efcf7_0_160">
            <a:extLst>
              <a:ext uri="{FF2B5EF4-FFF2-40B4-BE49-F238E27FC236}">
                <a16:creationId xmlns:a16="http://schemas.microsoft.com/office/drawing/2014/main" id="{6EC1524F-04BC-A9E4-12D1-F2BF77F6B6F4}"/>
              </a:ext>
            </a:extLst>
          </p:cNvPr>
          <p:cNvSpPr txBox="1"/>
          <p:nvPr/>
        </p:nvSpPr>
        <p:spPr>
          <a:xfrm>
            <a:off x="2753416" y="1533021"/>
            <a:ext cx="6376800" cy="523190"/>
          </a:xfrm>
          <a:prstGeom prst="rect">
            <a:avLst/>
          </a:prstGeom>
          <a:noFill/>
          <a:ln>
            <a:noFill/>
          </a:ln>
          <a:effectLst>
            <a:outerShdw blurRad="400050" dist="247650" dir="5400000" algn="bl" rotWithShape="0">
              <a:srgbClr val="0B5394">
                <a:alpha val="50000"/>
              </a:srgbClr>
            </a:outerShdw>
          </a:effectLst>
        </p:spPr>
        <p:txBody>
          <a:bodyPr spcFirstLastPara="1" wrap="square" lIns="91425" tIns="91425" rIns="91425" bIns="91425" anchor="t" anchorCtr="0">
            <a:spAutoFit/>
          </a:bodyPr>
          <a:lstStyle/>
          <a:p>
            <a:pPr marL="0" lvl="0" indent="0" algn="l" rtl="0">
              <a:spcBef>
                <a:spcPts val="0"/>
              </a:spcBef>
              <a:spcAft>
                <a:spcPts val="0"/>
              </a:spcAft>
              <a:buNone/>
            </a:pPr>
            <a:r>
              <a:rPr lang="en-US" sz="2200" b="1" dirty="0">
                <a:solidFill>
                  <a:schemeClr val="accent2">
                    <a:lumMod val="75000"/>
                  </a:schemeClr>
                </a:solidFill>
                <a:latin typeface="Times New Roman"/>
                <a:ea typeface="Times New Roman"/>
                <a:cs typeface="Times New Roman"/>
                <a:sym typeface="Times New Roman"/>
              </a:rPr>
              <a:t>Write-in Candidates</a:t>
            </a:r>
            <a:endParaRPr sz="2200" i="1" dirty="0">
              <a:solidFill>
                <a:schemeClr val="accent2">
                  <a:lumMod val="75000"/>
                </a:schemeClr>
              </a:solidFill>
              <a:latin typeface="Times New Roman"/>
              <a:ea typeface="Times New Roman"/>
              <a:cs typeface="Times New Roman"/>
              <a:sym typeface="Times New Roman"/>
            </a:endParaRPr>
          </a:p>
        </p:txBody>
      </p:sp>
      <p:sp>
        <p:nvSpPr>
          <p:cNvPr id="7" name="Google Shape;753;g1583d6efcf7_0_155">
            <a:extLst>
              <a:ext uri="{FF2B5EF4-FFF2-40B4-BE49-F238E27FC236}">
                <a16:creationId xmlns:a16="http://schemas.microsoft.com/office/drawing/2014/main" id="{4610ED58-4D79-2AE7-B8ED-92D26BE21176}"/>
              </a:ext>
            </a:extLst>
          </p:cNvPr>
          <p:cNvSpPr txBox="1">
            <a:spLocks/>
          </p:cNvSpPr>
          <p:nvPr/>
        </p:nvSpPr>
        <p:spPr>
          <a:xfrm>
            <a:off x="3060835" y="1519800"/>
            <a:ext cx="4319499" cy="2317368"/>
          </a:xfrm>
          <a:prstGeom prst="rect">
            <a:avLst/>
          </a:prstGeom>
          <a:noFill/>
          <a:ln>
            <a:noFill/>
          </a:ln>
        </p:spPr>
        <p:txBody>
          <a:bodyPr spcFirstLastPara="1" vert="horz" wrap="square" lIns="91425" tIns="45700" rIns="91425" bIns="45700" rtlCol="0" anchor="b" anchorCtr="0">
            <a:normAutofit fontScale="97500"/>
          </a:bodyPr>
          <a:lstStyle>
            <a:lvl1pPr lvl="0" algn="l" defTabSz="457200" rtl="0" eaLnBrk="1" latinLnBrk="0" hangingPunct="1">
              <a:lnSpc>
                <a:spcPct val="90000"/>
              </a:lnSpc>
              <a:spcBef>
                <a:spcPts val="0"/>
              </a:spcBef>
              <a:spcAft>
                <a:spcPts val="0"/>
              </a:spcAft>
              <a:buClr>
                <a:schemeClr val="lt1"/>
              </a:buClr>
              <a:buSzPts val="2600"/>
              <a:buFont typeface="Arial"/>
              <a:buNone/>
              <a:defRPr sz="2600" kern="1200">
                <a:solidFill>
                  <a:schemeClr val="lt1"/>
                </a:solidFill>
                <a:latin typeface="+mj-lt"/>
                <a:ea typeface="+mj-ea"/>
                <a:cs typeface="+mj-cs"/>
              </a:defRPr>
            </a:lvl1pPr>
            <a:lvl2pPr lvl="1" algn="l" eaLnBrk="1" hangingPunct="1">
              <a:lnSpc>
                <a:spcPct val="100000"/>
              </a:lnSpc>
              <a:spcBef>
                <a:spcPts val="0"/>
              </a:spcBef>
              <a:spcAft>
                <a:spcPts val="0"/>
              </a:spcAft>
              <a:buSzPts val="1400"/>
              <a:buNone/>
              <a:defRPr>
                <a:solidFill>
                  <a:schemeClr val="tx2"/>
                </a:solidFill>
              </a:defRPr>
            </a:lvl2pPr>
            <a:lvl3pPr lvl="2" algn="l" eaLnBrk="1" hangingPunct="1">
              <a:lnSpc>
                <a:spcPct val="100000"/>
              </a:lnSpc>
              <a:spcBef>
                <a:spcPts val="0"/>
              </a:spcBef>
              <a:spcAft>
                <a:spcPts val="0"/>
              </a:spcAft>
              <a:buSzPts val="1400"/>
              <a:buNone/>
              <a:defRPr>
                <a:solidFill>
                  <a:schemeClr val="tx2"/>
                </a:solidFill>
              </a:defRPr>
            </a:lvl3pPr>
            <a:lvl4pPr lvl="3" algn="l" eaLnBrk="1" hangingPunct="1">
              <a:lnSpc>
                <a:spcPct val="100000"/>
              </a:lnSpc>
              <a:spcBef>
                <a:spcPts val="0"/>
              </a:spcBef>
              <a:spcAft>
                <a:spcPts val="0"/>
              </a:spcAft>
              <a:buSzPts val="1400"/>
              <a:buNone/>
              <a:defRPr>
                <a:solidFill>
                  <a:schemeClr val="tx2"/>
                </a:solidFill>
              </a:defRPr>
            </a:lvl4pPr>
            <a:lvl5pPr lvl="4" algn="l" eaLnBrk="1" hangingPunct="1">
              <a:lnSpc>
                <a:spcPct val="100000"/>
              </a:lnSpc>
              <a:spcBef>
                <a:spcPts val="0"/>
              </a:spcBef>
              <a:spcAft>
                <a:spcPts val="0"/>
              </a:spcAft>
              <a:buSzPts val="1400"/>
              <a:buNone/>
              <a:defRPr>
                <a:solidFill>
                  <a:schemeClr val="tx2"/>
                </a:solidFill>
              </a:defRPr>
            </a:lvl5pPr>
            <a:lvl6pPr lvl="5" algn="l" eaLnBrk="1" hangingPunct="1">
              <a:lnSpc>
                <a:spcPct val="100000"/>
              </a:lnSpc>
              <a:spcBef>
                <a:spcPts val="0"/>
              </a:spcBef>
              <a:spcAft>
                <a:spcPts val="0"/>
              </a:spcAft>
              <a:buSzPts val="1400"/>
              <a:buNone/>
              <a:defRPr>
                <a:solidFill>
                  <a:schemeClr val="tx2"/>
                </a:solidFill>
              </a:defRPr>
            </a:lvl6pPr>
            <a:lvl7pPr lvl="6" algn="l" eaLnBrk="1" hangingPunct="1">
              <a:lnSpc>
                <a:spcPct val="100000"/>
              </a:lnSpc>
              <a:spcBef>
                <a:spcPts val="0"/>
              </a:spcBef>
              <a:spcAft>
                <a:spcPts val="0"/>
              </a:spcAft>
              <a:buSzPts val="1400"/>
              <a:buNone/>
              <a:defRPr>
                <a:solidFill>
                  <a:schemeClr val="tx2"/>
                </a:solidFill>
              </a:defRPr>
            </a:lvl7pPr>
            <a:lvl8pPr lvl="7" algn="l" eaLnBrk="1" hangingPunct="1">
              <a:lnSpc>
                <a:spcPct val="100000"/>
              </a:lnSpc>
              <a:spcBef>
                <a:spcPts val="0"/>
              </a:spcBef>
              <a:spcAft>
                <a:spcPts val="0"/>
              </a:spcAft>
              <a:buSzPts val="1400"/>
              <a:buNone/>
              <a:defRPr>
                <a:solidFill>
                  <a:schemeClr val="tx2"/>
                </a:solidFill>
              </a:defRPr>
            </a:lvl8pPr>
            <a:lvl9pPr lvl="8" algn="l" eaLnBrk="1" hangingPunct="1">
              <a:lnSpc>
                <a:spcPct val="100000"/>
              </a:lnSpc>
              <a:spcBef>
                <a:spcPts val="0"/>
              </a:spcBef>
              <a:spcAft>
                <a:spcPts val="0"/>
              </a:spcAft>
              <a:buSzPts val="1400"/>
              <a:buNone/>
              <a:defRPr>
                <a:solidFill>
                  <a:schemeClr val="tx2"/>
                </a:solidFill>
              </a:defRPr>
            </a:lvl9pPr>
          </a:lstStyle>
          <a:p>
            <a:pPr>
              <a:lnSpc>
                <a:spcPct val="120000"/>
              </a:lnSpc>
            </a:pPr>
            <a:r>
              <a:rPr lang="en-US" sz="2000" dirty="0" err="1">
                <a:solidFill>
                  <a:schemeClr val="accent2">
                    <a:lumMod val="75000"/>
                  </a:schemeClr>
                </a:solidFill>
              </a:rPr>
              <a:t>Verl</a:t>
            </a:r>
            <a:r>
              <a:rPr lang="en-US" sz="2000" dirty="0">
                <a:solidFill>
                  <a:schemeClr val="accent2">
                    <a:lumMod val="75000"/>
                  </a:schemeClr>
                </a:solidFill>
              </a:rPr>
              <a:t> Stuart</a:t>
            </a:r>
          </a:p>
          <a:p>
            <a:pPr>
              <a:lnSpc>
                <a:spcPct val="120000"/>
              </a:lnSpc>
            </a:pPr>
            <a:endParaRPr lang="en-US" sz="2000" dirty="0">
              <a:solidFill>
                <a:schemeClr val="accent2">
                  <a:lumMod val="75000"/>
                </a:schemeClr>
              </a:solidFill>
            </a:endParaRPr>
          </a:p>
          <a:p>
            <a:pPr>
              <a:lnSpc>
                <a:spcPct val="120000"/>
              </a:lnSpc>
            </a:pPr>
            <a:r>
              <a:rPr lang="en-US" sz="2000" dirty="0">
                <a:solidFill>
                  <a:schemeClr val="accent2">
                    <a:lumMod val="75000"/>
                  </a:schemeClr>
                </a:solidFill>
              </a:rPr>
              <a:t>Abe Romo</a:t>
            </a:r>
          </a:p>
        </p:txBody>
      </p:sp>
    </p:spTree>
    <p:extLst>
      <p:ext uri="{BB962C8B-B14F-4D97-AF65-F5344CB8AC3E}">
        <p14:creationId xmlns:p14="http://schemas.microsoft.com/office/powerpoint/2010/main" val="276915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fecb32e324_0_53"/>
          <p:cNvSpPr txBox="1">
            <a:spLocks noGrp="1"/>
          </p:cNvSpPr>
          <p:nvPr>
            <p:ph type="title"/>
          </p:nvPr>
        </p:nvSpPr>
        <p:spPr>
          <a:xfrm>
            <a:off x="1944661" y="1786467"/>
            <a:ext cx="8596668" cy="1826581"/>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Voting</a:t>
            </a:r>
            <a:endParaRPr dirty="0">
              <a:latin typeface="Times New Roman"/>
              <a:ea typeface="Times New Roman"/>
              <a:cs typeface="Times New Roman"/>
              <a:sym typeface="Times New Roman"/>
            </a:endParaRPr>
          </a:p>
        </p:txBody>
      </p:sp>
      <p:sp>
        <p:nvSpPr>
          <p:cNvPr id="815" name="Google Shape;815;gfecb32e324_0_53"/>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26"/>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Volunteers Needed</a:t>
            </a:r>
            <a:endParaRPr dirty="0">
              <a:latin typeface="Times New Roman"/>
              <a:ea typeface="Times New Roman"/>
              <a:cs typeface="Times New Roman"/>
              <a:sym typeface="Times New Roman"/>
            </a:endParaRPr>
          </a:p>
        </p:txBody>
      </p:sp>
      <p:sp>
        <p:nvSpPr>
          <p:cNvPr id="821" name="Google Shape;821;p26"/>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000"/>
              <a:buNone/>
            </a:pPr>
            <a:r>
              <a:rPr lang="en-US" dirty="0">
                <a:latin typeface="Times New Roman"/>
                <a:ea typeface="Times New Roman"/>
                <a:cs typeface="Times New Roman"/>
                <a:sym typeface="Times New Roman"/>
              </a:rPr>
              <a:t>We need your help to make our neighborhood strong.</a:t>
            </a:r>
            <a:endParaRPr dirty="0">
              <a:latin typeface="Times New Roman"/>
              <a:ea typeface="Times New Roman"/>
              <a:cs typeface="Times New Roman"/>
              <a:sym typeface="Times New Roman"/>
            </a:endParaRPr>
          </a:p>
        </p:txBody>
      </p:sp>
      <p:sp>
        <p:nvSpPr>
          <p:cNvPr id="822" name="Google Shape;822;p26"/>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gfecb32e324_0_59"/>
          <p:cNvSpPr txBox="1">
            <a:spLocks noGrp="1"/>
          </p:cNvSpPr>
          <p:nvPr>
            <p:ph type="title"/>
          </p:nvPr>
        </p:nvSpPr>
        <p:spPr>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dirty="0">
                <a:latin typeface="Times New Roman"/>
                <a:ea typeface="Times New Roman"/>
                <a:cs typeface="Times New Roman"/>
                <a:sym typeface="Times New Roman"/>
              </a:rPr>
              <a:t>Election Results</a:t>
            </a:r>
            <a:endParaRPr dirty="0">
              <a:latin typeface="Times New Roman"/>
              <a:ea typeface="Times New Roman"/>
              <a:cs typeface="Times New Roman"/>
              <a:sym typeface="Times New Roman"/>
            </a:endParaRPr>
          </a:p>
        </p:txBody>
      </p:sp>
      <p:sp>
        <p:nvSpPr>
          <p:cNvPr id="829" name="Google Shape;829;gfecb32e324_0_59"/>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25"/>
          <p:cNvSpPr txBox="1">
            <a:spLocks noGrp="1"/>
          </p:cNvSpPr>
          <p:nvPr>
            <p:ph type="title"/>
          </p:nvPr>
        </p:nvSpPr>
        <p:spPr>
          <a:xfrm>
            <a:off x="1295400" y="2409762"/>
            <a:ext cx="9601200" cy="2743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a:t>Meeting Adjourned</a:t>
            </a:r>
            <a:endParaRPr/>
          </a:p>
        </p:txBody>
      </p:sp>
      <p:sp>
        <p:nvSpPr>
          <p:cNvPr id="835" name="Google Shape;835;p25"/>
          <p:cNvSpPr txBox="1">
            <a:spLocks noGrp="1"/>
          </p:cNvSpPr>
          <p:nvPr>
            <p:ph type="body" idx="1"/>
          </p:nvPr>
        </p:nvSpPr>
        <p:spPr>
          <a:xfrm>
            <a:off x="1295399" y="5431535"/>
            <a:ext cx="10336500" cy="1043400"/>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SzPts val="2400"/>
              <a:buNone/>
            </a:pPr>
            <a:r>
              <a:rPr lang="en-US" sz="2400" i="1" dirty="0"/>
              <a:t>Thank you for your contribution to our neighborhood!</a:t>
            </a:r>
            <a:endParaRPr i="1" dirty="0"/>
          </a:p>
        </p:txBody>
      </p:sp>
      <p:sp>
        <p:nvSpPr>
          <p:cNvPr id="836" name="Google Shape;836;p25"/>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5"/>
          <p:cNvSpPr txBox="1">
            <a:spLocks noGrp="1"/>
          </p:cNvSpPr>
          <p:nvPr>
            <p:ph type="title"/>
          </p:nvPr>
        </p:nvSpPr>
        <p:spPr>
          <a:xfrm>
            <a:off x="2173586" y="1520982"/>
            <a:ext cx="9601200" cy="112417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chemeClr val="lt1"/>
              </a:buClr>
              <a:buSzPts val="6000"/>
              <a:buFont typeface="Arial"/>
              <a:buNone/>
            </a:pPr>
            <a:r>
              <a:rPr lang="en-US" sz="4400" b="1" dirty="0"/>
              <a:t>Treasurer’s Report</a:t>
            </a:r>
            <a:endParaRPr sz="4400" b="1" dirty="0"/>
          </a:p>
        </p:txBody>
      </p:sp>
      <p:sp>
        <p:nvSpPr>
          <p:cNvPr id="548" name="Google Shape;548;p5"/>
          <p:cNvSpPr txBox="1">
            <a:spLocks noGrp="1"/>
          </p:cNvSpPr>
          <p:nvPr>
            <p:ph type="body" idx="1"/>
          </p:nvPr>
        </p:nvSpPr>
        <p:spPr>
          <a:xfrm>
            <a:off x="1367828" y="3241555"/>
            <a:ext cx="7079055" cy="10434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40000"/>
              </a:lnSpc>
              <a:spcBef>
                <a:spcPts val="0"/>
              </a:spcBef>
              <a:spcAft>
                <a:spcPts val="0"/>
              </a:spcAft>
              <a:buSzPts val="2400"/>
              <a:buNone/>
            </a:pPr>
            <a:r>
              <a:rPr lang="en-US" sz="3200" b="1" dirty="0">
                <a:solidFill>
                  <a:schemeClr val="tx1"/>
                </a:solidFill>
              </a:rPr>
              <a:t>FISCAL YEAR: </a:t>
            </a:r>
          </a:p>
          <a:p>
            <a:pPr marL="0" lvl="0" indent="0" algn="ctr" rtl="0">
              <a:lnSpc>
                <a:spcPct val="140000"/>
              </a:lnSpc>
              <a:spcBef>
                <a:spcPts val="0"/>
              </a:spcBef>
              <a:spcAft>
                <a:spcPts val="0"/>
              </a:spcAft>
              <a:buSzPts val="2400"/>
              <a:buNone/>
            </a:pPr>
            <a:r>
              <a:rPr lang="en-US" sz="3200" b="1" dirty="0">
                <a:solidFill>
                  <a:schemeClr val="tx1"/>
                </a:solidFill>
              </a:rPr>
              <a:t>OCTOBER 1, 2022, to SEPTEMBER 30, 2023</a:t>
            </a:r>
            <a:endParaRPr sz="2400" b="1" dirty="0">
              <a:solidFill>
                <a:schemeClr val="tx1"/>
              </a:solidFill>
            </a:endParaRPr>
          </a:p>
        </p:txBody>
      </p:sp>
      <p:sp>
        <p:nvSpPr>
          <p:cNvPr id="549" name="Google Shape;549;p5"/>
          <p:cNvSpPr txBox="1">
            <a:spLocks noGrp="1"/>
          </p:cNvSpPr>
          <p:nvPr>
            <p:ph type="sldNum" sz="quarter" idx="12"/>
          </p:nvPr>
        </p:nvSpPr>
        <p:spPr>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2" name="Rectangle 1">
            <a:extLst>
              <a:ext uri="{FF2B5EF4-FFF2-40B4-BE49-F238E27FC236}">
                <a16:creationId xmlns:a16="http://schemas.microsoft.com/office/drawing/2014/main" id="{4633348A-57BF-02D9-3620-49D4599B6AED}"/>
              </a:ext>
            </a:extLst>
          </p:cNvPr>
          <p:cNvSpPr/>
          <p:nvPr/>
        </p:nvSpPr>
        <p:spPr>
          <a:xfrm>
            <a:off x="0" y="0"/>
            <a:ext cx="12192000" cy="6918385"/>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Google Shape;554;p6"/>
          <p:cNvSpPr txBox="1">
            <a:spLocks noGrp="1"/>
          </p:cNvSpPr>
          <p:nvPr>
            <p:ph type="title"/>
          </p:nvPr>
        </p:nvSpPr>
        <p:spPr>
          <a:xfrm>
            <a:off x="850392" y="801052"/>
            <a:ext cx="9979875" cy="518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A43E27"/>
              </a:buClr>
              <a:buSzPct val="100000"/>
              <a:buFont typeface="Arial"/>
              <a:buNone/>
            </a:pPr>
            <a:r>
              <a:rPr lang="en-US" dirty="0">
                <a:solidFill>
                  <a:srgbClr val="0B5394"/>
                </a:solidFill>
              </a:rPr>
              <a:t>Income</a:t>
            </a:r>
            <a:endParaRPr dirty="0">
              <a:solidFill>
                <a:srgbClr val="0B5394"/>
              </a:solidFill>
            </a:endParaRPr>
          </a:p>
        </p:txBody>
      </p:sp>
      <p:sp>
        <p:nvSpPr>
          <p:cNvPr id="561" name="Google Shape;561;p6"/>
          <p:cNvSpPr txBox="1">
            <a:spLocks noGrp="1"/>
          </p:cNvSpPr>
          <p:nvPr>
            <p:ph type="sldNum" sz="quarter" idx="4294967295"/>
          </p:nvPr>
        </p:nvSpPr>
        <p:spPr>
          <a:xfrm>
            <a:off x="8590663" y="6041362"/>
            <a:ext cx="683339" cy="365125"/>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graphicFrame>
        <p:nvGraphicFramePr>
          <p:cNvPr id="555" name="Google Shape;555;p6"/>
          <p:cNvGraphicFramePr/>
          <p:nvPr>
            <p:extLst>
              <p:ext uri="{D42A27DB-BD31-4B8C-83A1-F6EECF244321}">
                <p14:modId xmlns:p14="http://schemas.microsoft.com/office/powerpoint/2010/main" val="3759060688"/>
              </p:ext>
            </p:extLst>
          </p:nvPr>
        </p:nvGraphicFramePr>
        <p:xfrm>
          <a:off x="916767" y="1577355"/>
          <a:ext cx="9793200" cy="2360904"/>
        </p:xfrm>
        <a:graphic>
          <a:graphicData uri="http://schemas.openxmlformats.org/drawingml/2006/table">
            <a:tbl>
              <a:tblPr>
                <a:noFill/>
                <a:tableStyleId>{1F080E0B-481B-4E90-AF63-6E53B3D7F3BB}</a:tableStyleId>
              </a:tblPr>
              <a:tblGrid>
                <a:gridCol w="6751518">
                  <a:extLst>
                    <a:ext uri="{9D8B030D-6E8A-4147-A177-3AD203B41FA5}">
                      <a16:colId xmlns:a16="http://schemas.microsoft.com/office/drawing/2014/main" val="20000"/>
                    </a:ext>
                  </a:extLst>
                </a:gridCol>
                <a:gridCol w="3041682">
                  <a:extLst>
                    <a:ext uri="{9D8B030D-6E8A-4147-A177-3AD203B41FA5}">
                      <a16:colId xmlns:a16="http://schemas.microsoft.com/office/drawing/2014/main" val="20001"/>
                    </a:ext>
                  </a:extLst>
                </a:gridCol>
              </a:tblGrid>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MEMBERSHIP DUES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$35,046.00</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1"/>
                      </a:ext>
                    </a:extLst>
                  </a:tcPr>
                </a:tc>
                <a:extLst>
                  <a:ext uri="{0D108BD9-81ED-4DB2-BD59-A6C34878D82A}">
                    <a16:rowId xmlns:a16="http://schemas.microsoft.com/office/drawing/2014/main" val="10000"/>
                  </a:ext>
                </a:extLst>
              </a:tr>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TRANSFER FEES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450.00</a:t>
                      </a:r>
                      <a:endParaRPr sz="2800" b="1"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1"/>
                      </a:ext>
                    </a:extLst>
                  </a:tcPr>
                </a:tc>
                <a:extLst>
                  <a:ext uri="{0D108BD9-81ED-4DB2-BD59-A6C34878D82A}">
                    <a16:rowId xmlns:a16="http://schemas.microsoft.com/office/drawing/2014/main" val="2261326258"/>
                  </a:ext>
                </a:extLst>
              </a:tr>
              <a:tr h="590226">
                <a:tc>
                  <a:txBody>
                    <a:bodyPr/>
                    <a:lstStyle/>
                    <a:p>
                      <a:pPr marL="0" lvl="0" indent="0" algn="l" rtl="0">
                        <a:lnSpc>
                          <a:spcPct val="115000"/>
                        </a:lnSpc>
                        <a:spcBef>
                          <a:spcPts val="0"/>
                        </a:spcBef>
                        <a:spcAft>
                          <a:spcPts val="0"/>
                        </a:spcAft>
                        <a:buNone/>
                      </a:pPr>
                      <a:r>
                        <a:rPr lang="en-US" sz="2800" b="1" dirty="0">
                          <a:latin typeface="Times New Roman"/>
                          <a:ea typeface="Times New Roman"/>
                          <a:cs typeface="Times New Roman"/>
                          <a:sym typeface="Times New Roman"/>
                        </a:rPr>
                        <a:t>INTEREST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0"/>
                      </a:ext>
                    </a:extLst>
                  </a:tcPr>
                </a:tc>
                <a:tc>
                  <a:txBody>
                    <a:bodyPr/>
                    <a:lstStyle/>
                    <a:p>
                      <a:pPr marL="0" lvl="0" indent="0" algn="r" rtl="0">
                        <a:lnSpc>
                          <a:spcPct val="115000"/>
                        </a:lnSpc>
                        <a:spcBef>
                          <a:spcPts val="0"/>
                        </a:spcBef>
                        <a:spcAft>
                          <a:spcPts val="0"/>
                        </a:spcAft>
                        <a:buNone/>
                      </a:pPr>
                      <a:r>
                        <a:rPr lang="en-US" sz="2800" b="1" u="sng" dirty="0">
                          <a:latin typeface="Times New Roman"/>
                          <a:ea typeface="Times New Roman"/>
                          <a:cs typeface="Times New Roman"/>
                          <a:sym typeface="Times New Roman"/>
                        </a:rPr>
                        <a:t>1,403.02</a:t>
                      </a:r>
                      <a:endParaRPr sz="2800" b="1" u="sng"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lgn="ctr">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1"/>
                      </a:ext>
                    </a:extLst>
                  </a:tcPr>
                </a:tc>
                <a:extLst>
                  <a:ext uri="{0D108BD9-81ED-4DB2-BD59-A6C34878D82A}">
                    <a16:rowId xmlns:a16="http://schemas.microsoft.com/office/drawing/2014/main" val="580865863"/>
                  </a:ext>
                </a:extLst>
              </a:tr>
              <a:tr h="590226">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TOTAL INCOME</a:t>
                      </a:r>
                      <a:endParaRPr sz="2800" b="1" dirty="0">
                        <a:latin typeface="Times New Roman"/>
                        <a:ea typeface="Times New Roman"/>
                        <a:cs typeface="Times New Roman"/>
                        <a:sym typeface="Times New Roman"/>
                      </a:endParaRPr>
                    </a:p>
                  </a:txBody>
                  <a:tcPr marL="28575" marR="28575" marT="19050" marB="19050" anchor="b">
                    <a:lnL w="9525" cap="flat" cmpd="sng">
                      <a:solidFill>
                        <a:srgbClr val="CCCCCC"/>
                      </a:solidFill>
                      <a:prstDash val="solid"/>
                      <a:round/>
                      <a:headEnd type="none" w="sm" len="sm"/>
                      <a:tailEnd type="none" w="sm" len="sm"/>
                    </a:lnL>
                    <a:lnR w="9525" cap="flat" cmpd="sng" algn="ctr">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0"/>
                      </a:ext>
                    </a:extLst>
                  </a:tcPr>
                </a:tc>
                <a:tc>
                  <a:txBody>
                    <a:bodyPr/>
                    <a:lstStyle/>
                    <a:p>
                      <a:pPr marL="0" lvl="0" indent="0" algn="r" rtl="0">
                        <a:lnSpc>
                          <a:spcPct val="115000"/>
                        </a:lnSpc>
                        <a:spcBef>
                          <a:spcPts val="0"/>
                        </a:spcBef>
                        <a:spcAft>
                          <a:spcPts val="0"/>
                        </a:spcAft>
                        <a:buNone/>
                      </a:pPr>
                      <a:r>
                        <a:rPr lang="en-US" sz="2800" b="1" dirty="0">
                          <a:latin typeface="Times New Roman"/>
                          <a:ea typeface="Times New Roman"/>
                          <a:cs typeface="Times New Roman"/>
                          <a:sym typeface="Times New Roman"/>
                        </a:rPr>
                        <a:t>$36,899.02</a:t>
                      </a:r>
                      <a:endParaRPr sz="2800" b="1" dirty="0">
                        <a:latin typeface="Times New Roman"/>
                        <a:ea typeface="Times New Roman"/>
                        <a:cs typeface="Times New Roman"/>
                        <a:sym typeface="Times New Roman"/>
                      </a:endParaRPr>
                    </a:p>
                  </a:txBody>
                  <a:tcPr marL="28575" marR="28575" marT="19050" marB="19050" anchor="b">
                    <a:lnL w="9525" cap="flat" cmpd="sng" algn="ctr">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ellId="555:0:1"/>
                      </a:ext>
                    </a:extLst>
                  </a:tcPr>
                </a:tc>
                <a:extLst>
                  <a:ext uri="{0D108BD9-81ED-4DB2-BD59-A6C34878D82A}">
                    <a16:rowId xmlns:a16="http://schemas.microsoft.com/office/drawing/2014/main" val="2026747642"/>
                  </a:ext>
                </a:extLst>
              </a:tr>
            </a:tbl>
          </a:graphicData>
        </a:graphic>
      </p:graphicFrame>
      <p:sp>
        <p:nvSpPr>
          <p:cNvPr id="560" name="Google Shape;560;p6"/>
          <p:cNvSpPr txBox="1"/>
          <p:nvPr/>
        </p:nvSpPr>
        <p:spPr>
          <a:xfrm>
            <a:off x="2136618" y="4739467"/>
            <a:ext cx="7233719"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b="1" i="1" dirty="0">
                <a:solidFill>
                  <a:schemeClr val="accent2">
                    <a:lumMod val="75000"/>
                  </a:schemeClr>
                </a:solidFill>
                <a:latin typeface="Times New Roman"/>
                <a:ea typeface="Times New Roman"/>
                <a:cs typeface="Times New Roman"/>
                <a:sym typeface="Times New Roman"/>
              </a:rPr>
              <a:t>All members are current on their annual dues!</a:t>
            </a:r>
            <a:endParaRPr sz="2800" b="1" i="1" dirty="0">
              <a:solidFill>
                <a:schemeClr val="accent2">
                  <a:lumMod val="75000"/>
                </a:schemeClr>
              </a:solidFill>
              <a:latin typeface="Times New Roman"/>
              <a:ea typeface="Times New Roman"/>
              <a:cs typeface="Times New Roman"/>
              <a:sym typeface="Times New Roman"/>
            </a:endParaRPr>
          </a:p>
        </p:txBody>
      </p:sp>
      <p:sp>
        <p:nvSpPr>
          <p:cNvPr id="3" name="Slide Number Placeholder 5">
            <a:extLst>
              <a:ext uri="{FF2B5EF4-FFF2-40B4-BE49-F238E27FC236}">
                <a16:creationId xmlns:a16="http://schemas.microsoft.com/office/drawing/2014/main" id="{56D86F6F-157D-2EF5-077F-15AA04AEBA67}"/>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7</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4C9D77-8AE2-7A63-65CC-0591D09E0179}"/>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A903DB-8E60-7A79-9D19-3A673079BA5A}"/>
              </a:ext>
            </a:extLst>
          </p:cNvPr>
          <p:cNvSpPr>
            <a:spLocks noGrp="1"/>
          </p:cNvSpPr>
          <p:nvPr>
            <p:ph type="title"/>
          </p:nvPr>
        </p:nvSpPr>
        <p:spPr>
          <a:xfrm>
            <a:off x="821464" y="252989"/>
            <a:ext cx="9601200" cy="579452"/>
          </a:xfrm>
        </p:spPr>
        <p:txBody>
          <a:bodyPr>
            <a:normAutofit fontScale="90000"/>
          </a:bodyPr>
          <a:lstStyle/>
          <a:p>
            <a:r>
              <a:rPr lang="en-US" dirty="0">
                <a:solidFill>
                  <a:schemeClr val="accent2">
                    <a:lumMod val="75000"/>
                  </a:schemeClr>
                </a:solidFill>
              </a:rPr>
              <a:t>OPERATING EXPENSES</a:t>
            </a:r>
          </a:p>
        </p:txBody>
      </p:sp>
      <p:sp>
        <p:nvSpPr>
          <p:cNvPr id="5" name="Slide Number Placeholder 4">
            <a:extLst>
              <a:ext uri="{FF2B5EF4-FFF2-40B4-BE49-F238E27FC236}">
                <a16:creationId xmlns:a16="http://schemas.microsoft.com/office/drawing/2014/main" id="{B93DEA90-19BE-9174-CBE9-581BD97706E2}"/>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8</a:t>
            </a:fld>
            <a:endParaRPr lang="en-US"/>
          </a:p>
        </p:txBody>
      </p:sp>
      <p:graphicFrame>
        <p:nvGraphicFramePr>
          <p:cNvPr id="10" name="Table 9">
            <a:extLst>
              <a:ext uri="{FF2B5EF4-FFF2-40B4-BE49-F238E27FC236}">
                <a16:creationId xmlns:a16="http://schemas.microsoft.com/office/drawing/2014/main" id="{E379BA2A-C18C-C8EB-EEBB-4052FE564445}"/>
              </a:ext>
            </a:extLst>
          </p:cNvPr>
          <p:cNvGraphicFramePr>
            <a:graphicFrameLocks noGrp="1"/>
          </p:cNvGraphicFramePr>
          <p:nvPr>
            <p:extLst>
              <p:ext uri="{D42A27DB-BD31-4B8C-83A1-F6EECF244321}">
                <p14:modId xmlns:p14="http://schemas.microsoft.com/office/powerpoint/2010/main" val="2934072445"/>
              </p:ext>
            </p:extLst>
          </p:nvPr>
        </p:nvGraphicFramePr>
        <p:xfrm>
          <a:off x="2898475" y="928332"/>
          <a:ext cx="6384986" cy="4955178"/>
        </p:xfrm>
        <a:graphic>
          <a:graphicData uri="http://schemas.openxmlformats.org/drawingml/2006/table">
            <a:tbl>
              <a:tblPr/>
              <a:tblGrid>
                <a:gridCol w="431686">
                  <a:extLst>
                    <a:ext uri="{9D8B030D-6E8A-4147-A177-3AD203B41FA5}">
                      <a16:colId xmlns:a16="http://schemas.microsoft.com/office/drawing/2014/main" val="753733805"/>
                    </a:ext>
                  </a:extLst>
                </a:gridCol>
                <a:gridCol w="4266813">
                  <a:extLst>
                    <a:ext uri="{9D8B030D-6E8A-4147-A177-3AD203B41FA5}">
                      <a16:colId xmlns:a16="http://schemas.microsoft.com/office/drawing/2014/main" val="335438530"/>
                    </a:ext>
                  </a:extLst>
                </a:gridCol>
                <a:gridCol w="1686487">
                  <a:extLst>
                    <a:ext uri="{9D8B030D-6E8A-4147-A177-3AD203B41FA5}">
                      <a16:colId xmlns:a16="http://schemas.microsoft.com/office/drawing/2014/main" val="1700630482"/>
                    </a:ext>
                  </a:extLst>
                </a:gridCol>
              </a:tblGrid>
              <a:tr h="183206">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Membership Expenses</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351770308"/>
                  </a:ext>
                </a:extLst>
              </a:tr>
              <a:tr h="331601">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Events &amp; Promotions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822.60 </a:t>
                      </a:r>
                    </a:p>
                  </a:txBody>
                  <a:tcPr marL="7722" marR="7722" marT="7722" marB="0" anchor="b">
                    <a:lnL>
                      <a:noFill/>
                    </a:lnL>
                    <a:lnR>
                      <a:noFill/>
                    </a:lnR>
                    <a:lnT>
                      <a:noFill/>
                    </a:lnT>
                    <a:lnB>
                      <a:noFill/>
                    </a:lnB>
                  </a:tcPr>
                </a:tc>
                <a:extLst>
                  <a:ext uri="{0D108BD9-81ED-4DB2-BD59-A6C34878D82A}">
                    <a16:rowId xmlns:a16="http://schemas.microsoft.com/office/drawing/2014/main" val="3444888990"/>
                  </a:ext>
                </a:extLst>
              </a:tr>
              <a:tr h="183206">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Holiday Decorations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2,790.02 </a:t>
                      </a:r>
                    </a:p>
                  </a:txBody>
                  <a:tcPr marL="7722" marR="7722" marT="7722" marB="0" anchor="b">
                    <a:lnL>
                      <a:noFill/>
                    </a:lnL>
                    <a:lnR>
                      <a:noFill/>
                    </a:lnR>
                    <a:lnT>
                      <a:noFill/>
                    </a:lnT>
                    <a:lnB>
                      <a:noFill/>
                    </a:lnB>
                  </a:tcPr>
                </a:tc>
                <a:extLst>
                  <a:ext uri="{0D108BD9-81ED-4DB2-BD59-A6C34878D82A}">
                    <a16:rowId xmlns:a16="http://schemas.microsoft.com/office/drawing/2014/main" val="2303854250"/>
                  </a:ext>
                </a:extLst>
              </a:tr>
              <a:tr h="243757">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Board Gifts  </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106.95 </a:t>
                      </a:r>
                    </a:p>
                  </a:txBody>
                  <a:tcPr marL="7722" marR="7722" marT="772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3382754"/>
                  </a:ext>
                </a:extLst>
              </a:tr>
              <a:tr h="183206">
                <a:tc gridSpan="2">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Total Membership Expenses</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3,719.57 </a:t>
                      </a:r>
                    </a:p>
                  </a:txBody>
                  <a:tcPr marL="7722" marR="7722" marT="772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3786869"/>
                  </a:ext>
                </a:extLst>
              </a:tr>
              <a:tr h="183206">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1538294217"/>
                  </a:ext>
                </a:extLst>
              </a:tr>
              <a:tr h="183206">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Landscaping and Groundskeeping</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2254998101"/>
                  </a:ext>
                </a:extLst>
              </a:tr>
              <a:tr h="183206">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Lawn Care</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13,747.00 </a:t>
                      </a:r>
                    </a:p>
                  </a:txBody>
                  <a:tcPr marL="7722" marR="7722" marT="7722" marB="0" anchor="b">
                    <a:lnL>
                      <a:noFill/>
                    </a:lnL>
                    <a:lnR>
                      <a:noFill/>
                    </a:lnR>
                    <a:lnT>
                      <a:noFill/>
                    </a:lnT>
                    <a:lnB>
                      <a:noFill/>
                    </a:lnB>
                  </a:tcPr>
                </a:tc>
                <a:extLst>
                  <a:ext uri="{0D108BD9-81ED-4DB2-BD59-A6C34878D82A}">
                    <a16:rowId xmlns:a16="http://schemas.microsoft.com/office/drawing/2014/main" val="1112732903"/>
                  </a:ext>
                </a:extLst>
              </a:tr>
              <a:tr h="232846">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Tree &amp; Shrub Care</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460.00 </a:t>
                      </a:r>
                    </a:p>
                  </a:txBody>
                  <a:tcPr marL="7722" marR="7722" marT="7722" marB="0" anchor="b">
                    <a:lnL>
                      <a:noFill/>
                    </a:lnL>
                    <a:lnR>
                      <a:noFill/>
                    </a:lnR>
                    <a:lnT>
                      <a:noFill/>
                    </a:lnT>
                    <a:lnB>
                      <a:noFill/>
                    </a:lnB>
                  </a:tcPr>
                </a:tc>
                <a:extLst>
                  <a:ext uri="{0D108BD9-81ED-4DB2-BD59-A6C34878D82A}">
                    <a16:rowId xmlns:a16="http://schemas.microsoft.com/office/drawing/2014/main" val="4059855643"/>
                  </a:ext>
                </a:extLst>
              </a:tr>
              <a:tr h="159987">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Sprinkler Maintenance &amp; Repairs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1,242.98 </a:t>
                      </a:r>
                    </a:p>
                  </a:txBody>
                  <a:tcPr marL="7722" marR="7722" marT="7722" marB="0" anchor="b">
                    <a:lnL>
                      <a:noFill/>
                    </a:lnL>
                    <a:lnR>
                      <a:noFill/>
                    </a:lnR>
                    <a:lnT>
                      <a:noFill/>
                    </a:lnT>
                    <a:lnB>
                      <a:noFill/>
                    </a:lnB>
                  </a:tcPr>
                </a:tc>
                <a:extLst>
                  <a:ext uri="{0D108BD9-81ED-4DB2-BD59-A6C34878D82A}">
                    <a16:rowId xmlns:a16="http://schemas.microsoft.com/office/drawing/2014/main" val="97689063"/>
                  </a:ext>
                </a:extLst>
              </a:tr>
              <a:tr h="183206">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Snow Removal</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4,356.00 </a:t>
                      </a:r>
                    </a:p>
                  </a:txBody>
                  <a:tcPr marL="7722" marR="7722" marT="772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286841"/>
                  </a:ext>
                </a:extLst>
              </a:tr>
              <a:tr h="183206">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Landscaping and Groundskeeping</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19,805.98 </a:t>
                      </a:r>
                    </a:p>
                  </a:txBody>
                  <a:tcPr marL="7722" marR="7722" marT="772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1250907"/>
                  </a:ext>
                </a:extLst>
              </a:tr>
              <a:tr h="183206">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2341491052"/>
                  </a:ext>
                </a:extLst>
              </a:tr>
              <a:tr h="227813">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Monthly Banking Costs</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extLst>
                  <a:ext uri="{0D108BD9-81ED-4DB2-BD59-A6C34878D82A}">
                    <a16:rowId xmlns:a16="http://schemas.microsoft.com/office/drawing/2014/main" val="3122873467"/>
                  </a:ext>
                </a:extLst>
              </a:tr>
              <a:tr h="334577">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Bank Charges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1.00 </a:t>
                      </a:r>
                    </a:p>
                  </a:txBody>
                  <a:tcPr marL="7722" marR="7722" marT="7722" marB="0" anchor="b">
                    <a:lnL>
                      <a:noFill/>
                    </a:lnL>
                    <a:lnR>
                      <a:noFill/>
                    </a:lnR>
                    <a:lnT>
                      <a:noFill/>
                    </a:lnT>
                    <a:lnB>
                      <a:noFill/>
                    </a:lnB>
                  </a:tcPr>
                </a:tc>
                <a:extLst>
                  <a:ext uri="{0D108BD9-81ED-4DB2-BD59-A6C34878D82A}">
                    <a16:rowId xmlns:a16="http://schemas.microsoft.com/office/drawing/2014/main" val="4289692637"/>
                  </a:ext>
                </a:extLst>
              </a:tr>
              <a:tr h="183206">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Venmo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38.60 </a:t>
                      </a:r>
                    </a:p>
                  </a:txBody>
                  <a:tcPr marL="7722" marR="7722" marT="7722" marB="0" anchor="b">
                    <a:lnL>
                      <a:noFill/>
                    </a:lnL>
                    <a:lnR>
                      <a:noFill/>
                    </a:lnR>
                    <a:lnT>
                      <a:noFill/>
                    </a:lnT>
                    <a:lnB>
                      <a:noFill/>
                    </a:lnB>
                  </a:tcPr>
                </a:tc>
                <a:extLst>
                  <a:ext uri="{0D108BD9-81ED-4DB2-BD59-A6C34878D82A}">
                    <a16:rowId xmlns:a16="http://schemas.microsoft.com/office/drawing/2014/main" val="3073414420"/>
                  </a:ext>
                </a:extLst>
              </a:tr>
              <a:tr h="216613">
                <a:tc>
                  <a:txBody>
                    <a:bodyPr/>
                    <a:lstStyle/>
                    <a:p>
                      <a:pPr algn="l" fontAlgn="b">
                        <a:lnSpc>
                          <a:spcPct val="150000"/>
                        </a:lnSpc>
                      </a:pP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Credit Card Processing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193.03 </a:t>
                      </a:r>
                    </a:p>
                  </a:txBody>
                  <a:tcPr marL="7722" marR="7722" marT="7722" marB="0" anchor="b">
                    <a:lnL>
                      <a:noFill/>
                    </a:lnL>
                    <a:lnR>
                      <a:noFill/>
                    </a:lnR>
                    <a:lnT>
                      <a:noFill/>
                    </a:lnT>
                    <a:lnB>
                      <a:noFill/>
                    </a:lnB>
                  </a:tcPr>
                </a:tc>
                <a:extLst>
                  <a:ext uri="{0D108BD9-81ED-4DB2-BD59-A6C34878D82A}">
                    <a16:rowId xmlns:a16="http://schemas.microsoft.com/office/drawing/2014/main" val="3379271365"/>
                  </a:ext>
                </a:extLst>
              </a:tr>
              <a:tr h="204032">
                <a:tc>
                  <a:txBody>
                    <a:bodyPr/>
                    <a:lstStyle/>
                    <a:p>
                      <a:pPr algn="l" fontAlgn="b">
                        <a:lnSpc>
                          <a:spcPct val="150000"/>
                        </a:lnSpc>
                      </a:pP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ACH Check Processing Fees</a:t>
                      </a:r>
                    </a:p>
                  </a:txBody>
                  <a:tcPr marL="7722" marR="7722" marT="7722" marB="0" anchor="b">
                    <a:lnL>
                      <a:noFill/>
                    </a:lnL>
                    <a:lnR>
                      <a:noFill/>
                    </a:lnR>
                    <a:lnT>
                      <a:noFill/>
                    </a:lnT>
                    <a:lnB>
                      <a:noFill/>
                    </a:lnB>
                  </a:tcPr>
                </a:tc>
                <a:tc>
                  <a:txBody>
                    <a:bodyPr/>
                    <a:lstStyle/>
                    <a:p>
                      <a:pPr algn="l" fontAlgn="b">
                        <a:lnSpc>
                          <a:spcPct val="100000"/>
                        </a:lnSpc>
                      </a:pPr>
                      <a:r>
                        <a:rPr lang="en-US" sz="1400" b="0" i="0" u="none" strike="noStrike">
                          <a:solidFill>
                            <a:srgbClr val="000000"/>
                          </a:solidFill>
                          <a:effectLst/>
                          <a:latin typeface="Times New Roman" panose="02020603050405020304" pitchFamily="18" charset="0"/>
                          <a:cs typeface="Times New Roman" panose="02020603050405020304" pitchFamily="18" charset="0"/>
                        </a:rPr>
                        <a:t> $                   6.00 </a:t>
                      </a:r>
                    </a:p>
                  </a:txBody>
                  <a:tcPr marL="7722" marR="7722" marT="7722"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4573871"/>
                  </a:ext>
                </a:extLst>
              </a:tr>
              <a:tr h="195837">
                <a:tc gridSpan="2">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Total Monthly Banking Costs</a:t>
                      </a:r>
                    </a:p>
                  </a:txBody>
                  <a:tcPr marL="7722" marR="7722" marT="7722" marB="0" anchor="b">
                    <a:lnL>
                      <a:noFill/>
                    </a:lnL>
                    <a:lnR>
                      <a:noFill/>
                    </a:lnR>
                    <a:lnT>
                      <a:noFill/>
                    </a:lnT>
                    <a:lnB>
                      <a:noFill/>
                    </a:lnB>
                  </a:tcPr>
                </a:tc>
                <a:tc hMerge="1">
                  <a:txBody>
                    <a:bodyPr/>
                    <a:lstStyle/>
                    <a:p>
                      <a:endParaRPr lang="en-US"/>
                    </a:p>
                  </a:txBody>
                  <a:tcPr/>
                </a:tc>
                <a:tc>
                  <a:txBody>
                    <a:bodyPr/>
                    <a:lstStyle/>
                    <a:p>
                      <a:pPr algn="l" fontAlgn="b">
                        <a:lnSpc>
                          <a:spcPct val="100000"/>
                        </a:lnSpc>
                      </a:pPr>
                      <a:r>
                        <a:rPr lang="en-US" sz="1400" b="0" i="0" u="none" strike="noStrike" dirty="0">
                          <a:solidFill>
                            <a:srgbClr val="000000"/>
                          </a:solidFill>
                          <a:effectLst/>
                          <a:latin typeface="Times New Roman" panose="02020603050405020304" pitchFamily="18" charset="0"/>
                          <a:cs typeface="Times New Roman" panose="02020603050405020304" pitchFamily="18" charset="0"/>
                        </a:rPr>
                        <a:t> $               238.63 </a:t>
                      </a:r>
                    </a:p>
                  </a:txBody>
                  <a:tcPr marL="7722" marR="7722" marT="7722"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8210888"/>
                  </a:ext>
                </a:extLst>
              </a:tr>
            </a:tbl>
          </a:graphicData>
        </a:graphic>
      </p:graphicFrame>
      <p:sp>
        <p:nvSpPr>
          <p:cNvPr id="4" name="Slide Number Placeholder 5">
            <a:extLst>
              <a:ext uri="{FF2B5EF4-FFF2-40B4-BE49-F238E27FC236}">
                <a16:creationId xmlns:a16="http://schemas.microsoft.com/office/drawing/2014/main" id="{80FA2F43-35A2-5944-C788-B0113331D85B}"/>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8</a:t>
            </a:fld>
            <a:endParaRPr lang="en-US" dirty="0"/>
          </a:p>
        </p:txBody>
      </p:sp>
    </p:spTree>
    <p:extLst>
      <p:ext uri="{BB962C8B-B14F-4D97-AF65-F5344CB8AC3E}">
        <p14:creationId xmlns:p14="http://schemas.microsoft.com/office/powerpoint/2010/main" val="1344131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1967E9-31B1-0F02-0A69-F87CD37DED92}"/>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1A748634-1A30-E1D0-B71A-6048B5381E4E}"/>
              </a:ext>
            </a:extLst>
          </p:cNvPr>
          <p:cNvSpPr>
            <a:spLocks noGrp="1"/>
          </p:cNvSpPr>
          <p:nvPr>
            <p:ph type="sldNum" sz="quarter" idx="4294967295"/>
          </p:nvPr>
        </p:nvSpPr>
        <p:spPr>
          <a:xfrm>
            <a:off x="8590663" y="6041362"/>
            <a:ext cx="683339" cy="365125"/>
          </a:xfrm>
        </p:spPr>
        <p:txBody>
          <a:bodyPr/>
          <a:lstStyle/>
          <a:p>
            <a:pPr marL="0" lvl="0" indent="0" algn="r" rtl="0">
              <a:spcBef>
                <a:spcPts val="0"/>
              </a:spcBef>
              <a:spcAft>
                <a:spcPts val="0"/>
              </a:spcAft>
              <a:buNone/>
            </a:pPr>
            <a:fld id="{00000000-1234-1234-1234-123412341234}" type="slidenum">
              <a:rPr lang="en-US" smtClean="0"/>
              <a:t>9</a:t>
            </a:fld>
            <a:endParaRPr lang="en-US"/>
          </a:p>
        </p:txBody>
      </p:sp>
      <p:graphicFrame>
        <p:nvGraphicFramePr>
          <p:cNvPr id="7" name="Table 6">
            <a:extLst>
              <a:ext uri="{FF2B5EF4-FFF2-40B4-BE49-F238E27FC236}">
                <a16:creationId xmlns:a16="http://schemas.microsoft.com/office/drawing/2014/main" id="{E27441C3-13B5-1926-F923-981A3C8621A3}"/>
              </a:ext>
            </a:extLst>
          </p:cNvPr>
          <p:cNvGraphicFramePr>
            <a:graphicFrameLocks noGrp="1"/>
          </p:cNvGraphicFramePr>
          <p:nvPr>
            <p:extLst>
              <p:ext uri="{D42A27DB-BD31-4B8C-83A1-F6EECF244321}">
                <p14:modId xmlns:p14="http://schemas.microsoft.com/office/powerpoint/2010/main" val="3057879346"/>
              </p:ext>
            </p:extLst>
          </p:nvPr>
        </p:nvGraphicFramePr>
        <p:xfrm>
          <a:off x="3127365" y="695863"/>
          <a:ext cx="4946959" cy="4163268"/>
        </p:xfrm>
        <a:graphic>
          <a:graphicData uri="http://schemas.openxmlformats.org/drawingml/2006/table">
            <a:tbl>
              <a:tblPr/>
              <a:tblGrid>
                <a:gridCol w="327179">
                  <a:extLst>
                    <a:ext uri="{9D8B030D-6E8A-4147-A177-3AD203B41FA5}">
                      <a16:colId xmlns:a16="http://schemas.microsoft.com/office/drawing/2014/main" val="2632329405"/>
                    </a:ext>
                  </a:extLst>
                </a:gridCol>
                <a:gridCol w="3311059">
                  <a:extLst>
                    <a:ext uri="{9D8B030D-6E8A-4147-A177-3AD203B41FA5}">
                      <a16:colId xmlns:a16="http://schemas.microsoft.com/office/drawing/2014/main" val="2657092474"/>
                    </a:ext>
                  </a:extLst>
                </a:gridCol>
                <a:gridCol w="1308721">
                  <a:extLst>
                    <a:ext uri="{9D8B030D-6E8A-4147-A177-3AD203B41FA5}">
                      <a16:colId xmlns:a16="http://schemas.microsoft.com/office/drawing/2014/main" val="1108985266"/>
                    </a:ext>
                  </a:extLst>
                </a:gridCol>
              </a:tblGrid>
              <a:tr h="182307">
                <a:tc gridSpan="2">
                  <a:txBody>
                    <a:bodyPr/>
                    <a:lstStyle/>
                    <a:p>
                      <a:pPr algn="l" fontAlgn="b"/>
                      <a:r>
                        <a:rPr lang="en-US" sz="1400" b="0" i="0" u="none" strike="noStrike" dirty="0">
                          <a:solidFill>
                            <a:srgbClr val="000000"/>
                          </a:solidFill>
                          <a:effectLst/>
                          <a:latin typeface="Calibri" panose="020F0502020204030204" pitchFamily="34" charset="0"/>
                        </a:rPr>
                        <a:t>Supplies &amp; Services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extLst>
                  <a:ext uri="{0D108BD9-81ED-4DB2-BD59-A6C34878D82A}">
                    <a16:rowId xmlns:a16="http://schemas.microsoft.com/office/drawing/2014/main" val="3418688229"/>
                  </a:ext>
                </a:extLst>
              </a:tr>
              <a:tr h="282006">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Meeting Expense</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117.30 </a:t>
                      </a:r>
                    </a:p>
                  </a:txBody>
                  <a:tcPr marL="7843" marR="7843" marT="7843" marB="0" anchor="b">
                    <a:lnL>
                      <a:noFill/>
                    </a:lnL>
                    <a:lnR>
                      <a:noFill/>
                    </a:lnR>
                    <a:lnT>
                      <a:noFill/>
                    </a:lnT>
                    <a:lnB>
                      <a:noFill/>
                    </a:lnB>
                  </a:tcPr>
                </a:tc>
                <a:extLst>
                  <a:ext uri="{0D108BD9-81ED-4DB2-BD59-A6C34878D82A}">
                    <a16:rowId xmlns:a16="http://schemas.microsoft.com/office/drawing/2014/main" val="4136116844"/>
                  </a:ext>
                </a:extLst>
              </a:tr>
              <a:tr h="267419">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Office Supplies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711.94 </a:t>
                      </a:r>
                    </a:p>
                  </a:txBody>
                  <a:tcPr marL="7843" marR="7843" marT="784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4647146"/>
                  </a:ext>
                </a:extLst>
              </a:tr>
              <a:tr h="284671">
                <a:tc gridSpan="2">
                  <a:txBody>
                    <a:bodyPr/>
                    <a:lstStyle/>
                    <a:p>
                      <a:pPr algn="l" fontAlgn="b"/>
                      <a:r>
                        <a:rPr lang="en-US" sz="1400" b="0" i="0" u="none" strike="noStrike" dirty="0">
                          <a:solidFill>
                            <a:srgbClr val="000000"/>
                          </a:solidFill>
                          <a:effectLst/>
                          <a:latin typeface="Calibri" panose="020F0502020204030204" pitchFamily="34" charset="0"/>
                        </a:rPr>
                        <a:t>Total Supplies &amp; Services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              829.24 </a:t>
                      </a:r>
                    </a:p>
                  </a:txBody>
                  <a:tcPr marL="7843" marR="7843" marT="784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433340768"/>
                  </a:ext>
                </a:extLst>
              </a:tr>
              <a:tr h="18230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extLst>
                  <a:ext uri="{0D108BD9-81ED-4DB2-BD59-A6C34878D82A}">
                    <a16:rowId xmlns:a16="http://schemas.microsoft.com/office/drawing/2014/main" val="751682463"/>
                  </a:ext>
                </a:extLst>
              </a:tr>
              <a:tr h="182307">
                <a:tc gridSpan="2">
                  <a:txBody>
                    <a:bodyPr/>
                    <a:lstStyle/>
                    <a:p>
                      <a:pPr algn="l" fontAlgn="b"/>
                      <a:r>
                        <a:rPr lang="en-US" sz="1400" b="0" i="0" u="none" strike="noStrike">
                          <a:solidFill>
                            <a:srgbClr val="000000"/>
                          </a:solidFill>
                          <a:effectLst/>
                          <a:latin typeface="Calibri" panose="020F0502020204030204" pitchFamily="34" charset="0"/>
                        </a:rPr>
                        <a:t>Postage and Delivery</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extLst>
                  <a:ext uri="{0D108BD9-81ED-4DB2-BD59-A6C34878D82A}">
                    <a16:rowId xmlns:a16="http://schemas.microsoft.com/office/drawing/2014/main" val="4054248503"/>
                  </a:ext>
                </a:extLst>
              </a:tr>
              <a:tr h="27358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Postal Box Rent</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176.00 </a:t>
                      </a:r>
                    </a:p>
                  </a:txBody>
                  <a:tcPr marL="7843" marR="7843" marT="7843" marB="0" anchor="b">
                    <a:lnL>
                      <a:noFill/>
                    </a:lnL>
                    <a:lnR>
                      <a:noFill/>
                    </a:lnR>
                    <a:lnT>
                      <a:noFill/>
                    </a:lnT>
                    <a:lnB>
                      <a:noFill/>
                    </a:lnB>
                  </a:tcPr>
                </a:tc>
                <a:extLst>
                  <a:ext uri="{0D108BD9-81ED-4DB2-BD59-A6C34878D82A}">
                    <a16:rowId xmlns:a16="http://schemas.microsoft.com/office/drawing/2014/main" val="3246729716"/>
                  </a:ext>
                </a:extLst>
              </a:tr>
              <a:tr h="232913">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Stamps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460.00 </a:t>
                      </a:r>
                    </a:p>
                  </a:txBody>
                  <a:tcPr marL="7843" marR="7843" marT="784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2315236"/>
                  </a:ext>
                </a:extLst>
              </a:tr>
              <a:tr h="293298">
                <a:tc gridSpan="2">
                  <a:txBody>
                    <a:bodyPr/>
                    <a:lstStyle/>
                    <a:p>
                      <a:pPr algn="l" fontAlgn="b"/>
                      <a:r>
                        <a:rPr lang="en-US" sz="1400" b="0" i="0" u="none" strike="noStrike" dirty="0">
                          <a:solidFill>
                            <a:srgbClr val="000000"/>
                          </a:solidFill>
                          <a:effectLst/>
                          <a:latin typeface="Calibri" panose="020F0502020204030204" pitchFamily="34" charset="0"/>
                        </a:rPr>
                        <a:t>Total Postage and Delivery</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a:solidFill>
                            <a:srgbClr val="000000"/>
                          </a:solidFill>
                          <a:effectLst/>
                          <a:latin typeface="Calibri" panose="020F0502020204030204" pitchFamily="34" charset="0"/>
                        </a:rPr>
                        <a:t> $              636.00 </a:t>
                      </a:r>
                    </a:p>
                  </a:txBody>
                  <a:tcPr marL="7843" marR="7843" marT="784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99952060"/>
                  </a:ext>
                </a:extLst>
              </a:tr>
              <a:tr h="18230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extLst>
                  <a:ext uri="{0D108BD9-81ED-4DB2-BD59-A6C34878D82A}">
                    <a16:rowId xmlns:a16="http://schemas.microsoft.com/office/drawing/2014/main" val="543406402"/>
                  </a:ext>
                </a:extLst>
              </a:tr>
              <a:tr h="182307">
                <a:tc gridSpan="2">
                  <a:txBody>
                    <a:bodyPr/>
                    <a:lstStyle/>
                    <a:p>
                      <a:pPr algn="l" fontAlgn="b"/>
                      <a:r>
                        <a:rPr lang="en-US" sz="1400" b="0" i="0" u="none" strike="noStrike" dirty="0">
                          <a:solidFill>
                            <a:srgbClr val="000000"/>
                          </a:solidFill>
                          <a:effectLst/>
                          <a:latin typeface="Calibri" panose="020F0502020204030204" pitchFamily="34" charset="0"/>
                        </a:rPr>
                        <a:t>Professional Fees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extLst>
                  <a:ext uri="{0D108BD9-81ED-4DB2-BD59-A6C34878D82A}">
                    <a16:rowId xmlns:a16="http://schemas.microsoft.com/office/drawing/2014/main" val="1989223706"/>
                  </a:ext>
                </a:extLst>
              </a:tr>
              <a:tr h="24770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Accounting &amp; Audit Fees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500.00 </a:t>
                      </a:r>
                    </a:p>
                  </a:txBody>
                  <a:tcPr marL="7843" marR="7843" marT="7843" marB="0" anchor="b">
                    <a:lnL>
                      <a:noFill/>
                    </a:lnL>
                    <a:lnR>
                      <a:noFill/>
                    </a:lnR>
                    <a:lnT>
                      <a:noFill/>
                    </a:lnT>
                    <a:lnB>
                      <a:noFill/>
                    </a:lnB>
                  </a:tcPr>
                </a:tc>
                <a:extLst>
                  <a:ext uri="{0D108BD9-81ED-4DB2-BD59-A6C34878D82A}">
                    <a16:rowId xmlns:a16="http://schemas.microsoft.com/office/drawing/2014/main" val="3271032086"/>
                  </a:ext>
                </a:extLst>
              </a:tr>
              <a:tr h="18230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Insurance &amp; Bonding Costs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1,238.00 </a:t>
                      </a:r>
                    </a:p>
                  </a:txBody>
                  <a:tcPr marL="7843" marR="7843" marT="7843" marB="0" anchor="b">
                    <a:lnL>
                      <a:noFill/>
                    </a:lnL>
                    <a:lnR>
                      <a:noFill/>
                    </a:lnR>
                    <a:lnT>
                      <a:noFill/>
                    </a:lnT>
                    <a:lnB>
                      <a:noFill/>
                    </a:lnB>
                  </a:tcPr>
                </a:tc>
                <a:extLst>
                  <a:ext uri="{0D108BD9-81ED-4DB2-BD59-A6C34878D82A}">
                    <a16:rowId xmlns:a16="http://schemas.microsoft.com/office/drawing/2014/main" val="370688969"/>
                  </a:ext>
                </a:extLst>
              </a:tr>
              <a:tr h="253250">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Legal Fees - New Bylaws &amp; CC&amp;R's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718.75 </a:t>
                      </a:r>
                    </a:p>
                  </a:txBody>
                  <a:tcPr marL="7843" marR="7843" marT="7843" marB="0" anchor="b">
                    <a:lnL>
                      <a:noFill/>
                    </a:lnL>
                    <a:lnR>
                      <a:noFill/>
                    </a:lnR>
                    <a:lnT>
                      <a:noFill/>
                    </a:lnT>
                    <a:lnB>
                      <a:noFill/>
                    </a:lnB>
                  </a:tcPr>
                </a:tc>
                <a:extLst>
                  <a:ext uri="{0D108BD9-81ED-4DB2-BD59-A6C34878D82A}">
                    <a16:rowId xmlns:a16="http://schemas.microsoft.com/office/drawing/2014/main" val="816761556"/>
                  </a:ext>
                </a:extLst>
              </a:tr>
              <a:tr h="258793">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Courthouse Filing Fees</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454.20 </a:t>
                      </a:r>
                    </a:p>
                  </a:txBody>
                  <a:tcPr marL="7843" marR="7843" marT="7843" marB="0" anchor="b">
                    <a:lnL>
                      <a:noFill/>
                    </a:lnL>
                    <a:lnR>
                      <a:noFill/>
                    </a:lnR>
                    <a:lnT>
                      <a:noFill/>
                    </a:lnT>
                    <a:lnB>
                      <a:noFill/>
                    </a:lnB>
                  </a:tcPr>
                </a:tc>
                <a:extLst>
                  <a:ext uri="{0D108BD9-81ED-4DB2-BD59-A6C34878D82A}">
                    <a16:rowId xmlns:a16="http://schemas.microsoft.com/office/drawing/2014/main" val="256823586"/>
                  </a:ext>
                </a:extLst>
              </a:tr>
              <a:tr h="182307">
                <a:tc>
                  <a:txBody>
                    <a:bodyPr/>
                    <a:lstStyle/>
                    <a:p>
                      <a:pPr algn="l" fontAlgn="b"/>
                      <a:endParaRPr lang="en-US" sz="1400" b="0" i="0" u="none" strike="noStrike">
                        <a:solidFill>
                          <a:srgbClr val="000000"/>
                        </a:solidFill>
                        <a:effectLst/>
                        <a:latin typeface="Calibri" panose="020F0502020204030204" pitchFamily="34" charset="0"/>
                      </a:endParaRPr>
                    </a:p>
                  </a:txBody>
                  <a:tcPr marL="7843" marR="7843" marT="7843"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panose="020F0502020204030204" pitchFamily="34" charset="0"/>
                        </a:rPr>
                        <a:t>Taxes - State of Idaho</a:t>
                      </a:r>
                    </a:p>
                  </a:txBody>
                  <a:tcPr marL="7843" marR="7843" marT="7843" marB="0" anchor="b">
                    <a:lnL>
                      <a:noFill/>
                    </a:lnL>
                    <a:lnR>
                      <a:noFill/>
                    </a:lnR>
                    <a:lnT>
                      <a:noFill/>
                    </a:lnT>
                    <a:lnB>
                      <a:noFill/>
                    </a:lnB>
                  </a:tcPr>
                </a:tc>
                <a:tc>
                  <a:txBody>
                    <a:bodyPr/>
                    <a:lstStyle/>
                    <a:p>
                      <a:pPr algn="l" fontAlgn="b"/>
                      <a:r>
                        <a:rPr lang="en-US" sz="1400" b="0" i="0" u="none" strike="noStrike">
                          <a:solidFill>
                            <a:srgbClr val="000000"/>
                          </a:solidFill>
                          <a:effectLst/>
                          <a:latin typeface="Calibri" panose="020F0502020204030204" pitchFamily="34" charset="0"/>
                        </a:rPr>
                        <a:t> $                30.00 </a:t>
                      </a:r>
                    </a:p>
                  </a:txBody>
                  <a:tcPr marL="7843" marR="7843" marT="7843"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1277854"/>
                  </a:ext>
                </a:extLst>
              </a:tr>
              <a:tr h="182307">
                <a:tc gridSpan="2">
                  <a:txBody>
                    <a:bodyPr/>
                    <a:lstStyle/>
                    <a:p>
                      <a:pPr algn="l" fontAlgn="b"/>
                      <a:r>
                        <a:rPr lang="en-US" sz="1400" b="0" i="0" u="none" strike="noStrike" dirty="0">
                          <a:solidFill>
                            <a:srgbClr val="000000"/>
                          </a:solidFill>
                          <a:effectLst/>
                          <a:latin typeface="Calibri" panose="020F0502020204030204" pitchFamily="34" charset="0"/>
                        </a:rPr>
                        <a:t>Total Professional Fees</a:t>
                      </a:r>
                    </a:p>
                  </a:txBody>
                  <a:tcPr marL="7843" marR="7843" marT="7843" marB="0" anchor="b">
                    <a:lnL>
                      <a:noFill/>
                    </a:lnL>
                    <a:lnR>
                      <a:noFill/>
                    </a:lnR>
                    <a:lnT>
                      <a:noFill/>
                    </a:lnT>
                    <a:lnB>
                      <a:noFill/>
                    </a:lnB>
                  </a:tcPr>
                </a:tc>
                <a:tc hMerge="1">
                  <a:txBody>
                    <a:bodyPr/>
                    <a:lstStyle/>
                    <a:p>
                      <a:endParaRPr lang="en-US"/>
                    </a:p>
                  </a:txBody>
                  <a:tcPr/>
                </a:tc>
                <a:tc>
                  <a:txBody>
                    <a:bodyPr/>
                    <a:lstStyle/>
                    <a:p>
                      <a:pPr algn="l" fontAlgn="b"/>
                      <a:r>
                        <a:rPr lang="en-US" sz="1400" b="0" i="0" u="none" strike="noStrike" dirty="0">
                          <a:solidFill>
                            <a:srgbClr val="000000"/>
                          </a:solidFill>
                          <a:effectLst/>
                          <a:latin typeface="Calibri" panose="020F0502020204030204" pitchFamily="34" charset="0"/>
                        </a:rPr>
                        <a:t> $          2,940.95 </a:t>
                      </a:r>
                    </a:p>
                  </a:txBody>
                  <a:tcPr marL="7843" marR="7843" marT="7843"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47446570"/>
                  </a:ext>
                </a:extLst>
              </a:tr>
            </a:tbl>
          </a:graphicData>
        </a:graphic>
      </p:graphicFrame>
      <p:sp>
        <p:nvSpPr>
          <p:cNvPr id="3" name="Slide Number Placeholder 5">
            <a:extLst>
              <a:ext uri="{FF2B5EF4-FFF2-40B4-BE49-F238E27FC236}">
                <a16:creationId xmlns:a16="http://schemas.microsoft.com/office/drawing/2014/main" id="{2D7E80B8-7790-8384-2923-68EC5D8B272D}"/>
              </a:ext>
            </a:extLst>
          </p:cNvPr>
          <p:cNvSpPr txBox="1">
            <a:spLocks/>
          </p:cNvSpPr>
          <p:nvPr/>
        </p:nvSpPr>
        <p:spPr>
          <a:xfrm>
            <a:off x="11318076" y="6063091"/>
            <a:ext cx="683339"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2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9</a:t>
            </a:fld>
            <a:endParaRPr lang="en-US" dirty="0"/>
          </a:p>
        </p:txBody>
      </p:sp>
    </p:spTree>
    <p:extLst>
      <p:ext uri="{BB962C8B-B14F-4D97-AF65-F5344CB8AC3E}">
        <p14:creationId xmlns:p14="http://schemas.microsoft.com/office/powerpoint/2010/main" val="142592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DiamondGrid">
      <a:dk1>
        <a:srgbClr val="2D2E2D"/>
      </a:dk1>
      <a:lt1>
        <a:srgbClr val="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6202</TotalTime>
  <Words>4230</Words>
  <Application>Microsoft Office PowerPoint</Application>
  <PresentationFormat>Widescreen</PresentationFormat>
  <Paragraphs>428</Paragraphs>
  <Slides>58</Slides>
  <Notes>58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58</vt:i4>
      </vt:variant>
    </vt:vector>
  </HeadingPairs>
  <TitlesOfParts>
    <vt:vector size="65" baseType="lpstr">
      <vt:lpstr>Arial</vt:lpstr>
      <vt:lpstr>Calibri</vt:lpstr>
      <vt:lpstr>Times New Roman</vt:lpstr>
      <vt:lpstr>Trebuchet MS</vt:lpstr>
      <vt:lpstr>Wingdings 3</vt:lpstr>
      <vt:lpstr>1_Facet</vt:lpstr>
      <vt:lpstr>Facet</vt:lpstr>
      <vt:lpstr>Homeowners’ Association</vt:lpstr>
      <vt:lpstr>PowerPoint Presentation</vt:lpstr>
      <vt:lpstr>2022 Annual Meeting Agenda</vt:lpstr>
      <vt:lpstr>Establish Quorum &amp; Proof of Notice</vt:lpstr>
      <vt:lpstr>2022 Annual Meeting Minutes Review &amp; Approval</vt:lpstr>
      <vt:lpstr>Treasurer’s Report</vt:lpstr>
      <vt:lpstr>Income</vt:lpstr>
      <vt:lpstr>OPERATING EXPENSES</vt:lpstr>
      <vt:lpstr>PowerPoint Presentation</vt:lpstr>
      <vt:lpstr>PowerPoint Presentation</vt:lpstr>
      <vt:lpstr>INCOME LESS EXPENSES</vt:lpstr>
      <vt:lpstr>CAPITAL EXPENSE “EQUITY” ACCOUNT</vt:lpstr>
      <vt:lpstr>2023 CAPITAL EXPENDITURES</vt:lpstr>
      <vt:lpstr>PowerPoint Presentation</vt:lpstr>
      <vt:lpstr>Assets</vt:lpstr>
      <vt:lpstr>2023 Audit/Review</vt:lpstr>
      <vt:lpstr>2023 Accomplishments</vt:lpstr>
      <vt:lpstr>#1 Removed large tree growing in the canal</vt:lpstr>
      <vt:lpstr>#2 Cleaned up  Pump and  Canal Area       (Before)</vt:lpstr>
      <vt:lpstr>After Cleanup</vt:lpstr>
      <vt:lpstr>#3 Worked with City to clean up wetland area at the end of Burgundy </vt:lpstr>
      <vt:lpstr>#4 Removed or  Trimmed Dead Trees Around  the Neighborhood  </vt:lpstr>
      <vt:lpstr>#5  Developed a financial plan to move association assets to Mountain America Credit Union and keep contingency funds in a money market account and certificates of deposit. </vt:lpstr>
      <vt:lpstr>#6 Holiday Lights</vt:lpstr>
      <vt:lpstr>#4  Fourth of July Decorations</vt:lpstr>
      <vt:lpstr>#8 Neighborhood Yard Sale</vt:lpstr>
      <vt:lpstr>#9 Social Gatherings</vt:lpstr>
      <vt:lpstr>#10  Board and  Committee Training</vt:lpstr>
      <vt:lpstr>#10 Neighborhoods Matter</vt:lpstr>
      <vt:lpstr>#11 Established Fines &amp; Penalties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 Upgraded the HOA Website to Facilitate Online Complaints or Violation Submission</vt:lpstr>
      <vt:lpstr>PowerPoint Presentation</vt:lpstr>
      <vt:lpstr>2024 Goals &amp; Plans</vt:lpstr>
      <vt:lpstr>#1 Seek to fill the 7th Position on the Board</vt:lpstr>
      <vt:lpstr>#2  Continue Board and Committee Training</vt:lpstr>
      <vt:lpstr>#3 End of Burgundy Area Upgrade and Additional Fencing</vt:lpstr>
      <vt:lpstr>#4 Continue Efforts to Keep Canal Vegetation under Control by working with adjacent homeowners and the Irrigation District</vt:lpstr>
      <vt:lpstr>PowerPoint Presentation</vt:lpstr>
      <vt:lpstr>PowerPoint Presentation</vt:lpstr>
      <vt:lpstr>PowerPoint Presentation</vt:lpstr>
      <vt:lpstr>PowerPoint Presentation</vt:lpstr>
      <vt:lpstr>Homeowner Input</vt:lpstr>
      <vt:lpstr>Introduction of Candidates</vt:lpstr>
      <vt:lpstr>Candidate for Three Year Term</vt:lpstr>
      <vt:lpstr>Candidate for Three Year Term</vt:lpstr>
      <vt:lpstr>PowerPoint Presentation</vt:lpstr>
      <vt:lpstr>Voting</vt:lpstr>
      <vt:lpstr>Volunteers Needed</vt:lpstr>
      <vt:lpstr>Election Results</vt:lpstr>
      <vt:lpstr>Meeting Adjourned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Homeowners’ Association</dc:title>
  <dc:creator>susan west</dc:creator>
  <cp:lastModifiedBy>Susan Dewey</cp:lastModifiedBy>
  <cp:revision>32</cp:revision>
  <cp:lastPrinted>2023-10-19T15:05:38Z</cp:lastPrinted>
  <dcterms:created xsi:type="dcterms:W3CDTF">2018-10-12T13:48:00Z</dcterms:created>
  <dcterms:modified xsi:type="dcterms:W3CDTF">2023-10-19T17:51:56Z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